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74"/>
  </p:notesMasterIdLst>
  <p:sldIdLst>
    <p:sldId id="295" r:id="rId2"/>
    <p:sldId id="296" r:id="rId3"/>
    <p:sldId id="297" r:id="rId4"/>
    <p:sldId id="386" r:id="rId5"/>
    <p:sldId id="387" r:id="rId6"/>
    <p:sldId id="298" r:id="rId7"/>
    <p:sldId id="388" r:id="rId8"/>
    <p:sldId id="389" r:id="rId9"/>
    <p:sldId id="390" r:id="rId10"/>
    <p:sldId id="391" r:id="rId11"/>
    <p:sldId id="392" r:id="rId12"/>
    <p:sldId id="440" r:id="rId13"/>
    <p:sldId id="393" r:id="rId14"/>
    <p:sldId id="394" r:id="rId15"/>
    <p:sldId id="395" r:id="rId16"/>
    <p:sldId id="396" r:id="rId17"/>
    <p:sldId id="397" r:id="rId18"/>
    <p:sldId id="398" r:id="rId19"/>
    <p:sldId id="399" r:id="rId20"/>
    <p:sldId id="400" r:id="rId21"/>
    <p:sldId id="401" r:id="rId22"/>
    <p:sldId id="402" r:id="rId23"/>
    <p:sldId id="403" r:id="rId24"/>
    <p:sldId id="404" r:id="rId25"/>
    <p:sldId id="405" r:id="rId26"/>
    <p:sldId id="406" r:id="rId27"/>
    <p:sldId id="407" r:id="rId28"/>
    <p:sldId id="408" r:id="rId29"/>
    <p:sldId id="409" r:id="rId30"/>
    <p:sldId id="411" r:id="rId31"/>
    <p:sldId id="412" r:id="rId32"/>
    <p:sldId id="413" r:id="rId33"/>
    <p:sldId id="414" r:id="rId34"/>
    <p:sldId id="415" r:id="rId35"/>
    <p:sldId id="441" r:id="rId36"/>
    <p:sldId id="442" r:id="rId37"/>
    <p:sldId id="443" r:id="rId38"/>
    <p:sldId id="410" r:id="rId39"/>
    <p:sldId id="416" r:id="rId40"/>
    <p:sldId id="417" r:id="rId41"/>
    <p:sldId id="418" r:id="rId42"/>
    <p:sldId id="419" r:id="rId43"/>
    <p:sldId id="420" r:id="rId44"/>
    <p:sldId id="421" r:id="rId45"/>
    <p:sldId id="422" r:id="rId46"/>
    <p:sldId id="423" r:id="rId47"/>
    <p:sldId id="424" r:id="rId48"/>
    <p:sldId id="425" r:id="rId49"/>
    <p:sldId id="426" r:id="rId50"/>
    <p:sldId id="427" r:id="rId51"/>
    <p:sldId id="428" r:id="rId52"/>
    <p:sldId id="429" r:id="rId53"/>
    <p:sldId id="430" r:id="rId54"/>
    <p:sldId id="431" r:id="rId55"/>
    <p:sldId id="432" r:id="rId56"/>
    <p:sldId id="433" r:id="rId57"/>
    <p:sldId id="434" r:id="rId58"/>
    <p:sldId id="435" r:id="rId59"/>
    <p:sldId id="436" r:id="rId60"/>
    <p:sldId id="437" r:id="rId61"/>
    <p:sldId id="438" r:id="rId62"/>
    <p:sldId id="439" r:id="rId63"/>
    <p:sldId id="324" r:id="rId64"/>
    <p:sldId id="333" r:id="rId65"/>
    <p:sldId id="325" r:id="rId66"/>
    <p:sldId id="334" r:id="rId67"/>
    <p:sldId id="327" r:id="rId68"/>
    <p:sldId id="328" r:id="rId69"/>
    <p:sldId id="329" r:id="rId70"/>
    <p:sldId id="330" r:id="rId71"/>
    <p:sldId id="331" r:id="rId72"/>
    <p:sldId id="332" r:id="rId73"/>
  </p:sldIdLst>
  <p:sldSz cx="9144000" cy="5143500" type="screen16x9"/>
  <p:notesSz cx="6858000" cy="9144000"/>
  <p:embeddedFontLst>
    <p:embeddedFont>
      <p:font typeface="Dosis" charset="0"/>
      <p:regular r:id="rId75"/>
      <p:bold r:id="rId76"/>
    </p:embeddedFont>
    <p:embeddedFont>
      <p:font typeface="Roboto" charset="0"/>
      <p:regular r:id="rId77"/>
      <p:bold r:id="rId78"/>
      <p:italic r:id="rId79"/>
      <p:boldItalic r:id="rId80"/>
    </p:embeddedFont>
    <p:embeddedFont>
      <p:font typeface="Open Sans" pitchFamily="34" charset="0"/>
      <p:regular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AF57B9CE-27B7-45A4-9341-B09BDB51A24E}">
  <a:tblStyle styleId="{AF57B9CE-27B7-45A4-9341-B09BDB51A24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091BD0C-065F-43EE-8344-79AE29CD5F3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26" autoAdjust="0"/>
    <p:restoredTop sz="94660"/>
  </p:normalViewPr>
  <p:slideViewPr>
    <p:cSldViewPr>
      <p:cViewPr>
        <p:scale>
          <a:sx n="140" d="100"/>
          <a:sy n="140" d="100"/>
        </p:scale>
        <p:origin x="-972" y="-19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2.fntdata"/><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font" Target="fonts/font5.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6.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1.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4.fntdata"/><Relationship Id="rId81"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9747608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accent1"/>
        </a:solidFill>
        <a:effectLst/>
      </p:bgPr>
    </p:bg>
    <p:spTree>
      <p:nvGrpSpPr>
        <p:cNvPr id="1" name="Shape 15"/>
        <p:cNvGrpSpPr/>
        <p:nvPr/>
      </p:nvGrpSpPr>
      <p:grpSpPr>
        <a:xfrm>
          <a:off x="0" y="0"/>
          <a:ext cx="0" cy="0"/>
          <a:chOff x="0" y="0"/>
          <a:chExt cx="0" cy="0"/>
        </a:xfrm>
      </p:grpSpPr>
      <p:sp>
        <p:nvSpPr>
          <p:cNvPr id="16" name="Google Shape;16;p3"/>
          <p:cNvSpPr/>
          <p:nvPr/>
        </p:nvSpPr>
        <p:spPr>
          <a:xfrm>
            <a:off x="5086350" y="-38100"/>
            <a:ext cx="4114800" cy="5219700"/>
          </a:xfrm>
          <a:custGeom>
            <a:avLst/>
            <a:gdLst/>
            <a:ahLst/>
            <a:cxnLst/>
            <a:rect l="l" t="t" r="r" b="b"/>
            <a:pathLst>
              <a:path w="164592" h="208788" extrusionOk="0">
                <a:moveTo>
                  <a:pt x="0" y="1524"/>
                </a:moveTo>
                <a:lnTo>
                  <a:pt x="107442" y="208788"/>
                </a:lnTo>
                <a:lnTo>
                  <a:pt x="164592" y="208788"/>
                </a:lnTo>
                <a:lnTo>
                  <a:pt x="164592" y="0"/>
                </a:lnTo>
                <a:close/>
              </a:path>
            </a:pathLst>
          </a:custGeom>
          <a:solidFill>
            <a:srgbClr val="FFFFFF">
              <a:alpha val="17690"/>
            </a:srgbClr>
          </a:solidFill>
          <a:ln>
            <a:noFill/>
          </a:ln>
        </p:spPr>
      </p:sp>
      <p:sp>
        <p:nvSpPr>
          <p:cNvPr id="17" name="Google Shape;17;p3"/>
          <p:cNvSpPr/>
          <p:nvPr/>
        </p:nvSpPr>
        <p:spPr>
          <a:xfrm flipH="1">
            <a:off x="-418950" y="4394400"/>
            <a:ext cx="8172300" cy="749100"/>
          </a:xfrm>
          <a:prstGeom prst="parallelogram">
            <a:avLst>
              <a:gd name="adj" fmla="val 5154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8" name="Google Shape;18;p3"/>
          <p:cNvSpPr/>
          <p:nvPr/>
        </p:nvSpPr>
        <p:spPr>
          <a:xfrm flipH="1">
            <a:off x="1028475" y="4166400"/>
            <a:ext cx="8369700" cy="2280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a:spLocks noGrp="1"/>
          </p:cNvSpPr>
          <p:nvPr>
            <p:ph type="ctrTitle"/>
          </p:nvPr>
        </p:nvSpPr>
        <p:spPr>
          <a:xfrm>
            <a:off x="1028475" y="2345350"/>
            <a:ext cx="52200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0" name="Google Shape;20;p3"/>
          <p:cNvSpPr txBox="1">
            <a:spLocks noGrp="1"/>
          </p:cNvSpPr>
          <p:nvPr>
            <p:ph type="subTitle" idx="1"/>
          </p:nvPr>
        </p:nvSpPr>
        <p:spPr>
          <a:xfrm>
            <a:off x="1028475" y="3449650"/>
            <a:ext cx="5220000" cy="5700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22222"/>
              </a:buClr>
              <a:buSzPts val="2400"/>
              <a:buNone/>
              <a:defRPr sz="2400"/>
            </a:lvl1pPr>
            <a:lvl2pPr lvl="1" rtl="0">
              <a:spcBef>
                <a:spcPts val="0"/>
              </a:spcBef>
              <a:spcAft>
                <a:spcPts val="0"/>
              </a:spcAft>
              <a:buClr>
                <a:srgbClr val="222222"/>
              </a:buClr>
              <a:buSzPts val="2400"/>
              <a:buNone/>
              <a:defRPr/>
            </a:lvl2pPr>
            <a:lvl3pPr lvl="2" rtl="0">
              <a:spcBef>
                <a:spcPts val="0"/>
              </a:spcBef>
              <a:spcAft>
                <a:spcPts val="0"/>
              </a:spcAft>
              <a:buClr>
                <a:srgbClr val="222222"/>
              </a:buClr>
              <a:buSzPts val="2400"/>
              <a:buNone/>
              <a:defRPr/>
            </a:lvl3pPr>
            <a:lvl4pPr lvl="3" rtl="0">
              <a:spcBef>
                <a:spcPts val="0"/>
              </a:spcBef>
              <a:spcAft>
                <a:spcPts val="0"/>
              </a:spcAft>
              <a:buClr>
                <a:srgbClr val="222222"/>
              </a:buClr>
              <a:buSzPts val="2400"/>
              <a:buNone/>
              <a:defRPr sz="2400"/>
            </a:lvl4pPr>
            <a:lvl5pPr lvl="4" rtl="0">
              <a:spcBef>
                <a:spcPts val="0"/>
              </a:spcBef>
              <a:spcAft>
                <a:spcPts val="0"/>
              </a:spcAft>
              <a:buClr>
                <a:srgbClr val="222222"/>
              </a:buClr>
              <a:buSzPts val="2400"/>
              <a:buNone/>
              <a:defRPr sz="2400"/>
            </a:lvl5pPr>
            <a:lvl6pPr lvl="5" rtl="0">
              <a:spcBef>
                <a:spcPts val="0"/>
              </a:spcBef>
              <a:spcAft>
                <a:spcPts val="0"/>
              </a:spcAft>
              <a:buClr>
                <a:srgbClr val="222222"/>
              </a:buClr>
              <a:buSzPts val="2400"/>
              <a:buNone/>
              <a:defRPr sz="2400"/>
            </a:lvl6pPr>
            <a:lvl7pPr lvl="6" rtl="0">
              <a:spcBef>
                <a:spcPts val="0"/>
              </a:spcBef>
              <a:spcAft>
                <a:spcPts val="0"/>
              </a:spcAft>
              <a:buClr>
                <a:srgbClr val="222222"/>
              </a:buClr>
              <a:buSzPts val="2400"/>
              <a:buNone/>
              <a:defRPr sz="2400"/>
            </a:lvl7pPr>
            <a:lvl8pPr lvl="7" rtl="0">
              <a:spcBef>
                <a:spcPts val="0"/>
              </a:spcBef>
              <a:spcAft>
                <a:spcPts val="0"/>
              </a:spcAft>
              <a:buClr>
                <a:srgbClr val="222222"/>
              </a:buClr>
              <a:buSzPts val="2400"/>
              <a:buNone/>
              <a:defRPr sz="2400"/>
            </a:lvl8pPr>
            <a:lvl9pPr lvl="8" rtl="0">
              <a:spcBef>
                <a:spcPts val="0"/>
              </a:spcBef>
              <a:spcAft>
                <a:spcPts val="0"/>
              </a:spcAft>
              <a:buClr>
                <a:srgbClr val="222222"/>
              </a:buClr>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0"/>
        <p:cNvGrpSpPr/>
        <p:nvPr/>
      </p:nvGrpSpPr>
      <p:grpSpPr>
        <a:xfrm>
          <a:off x="0" y="0"/>
          <a:ext cx="0" cy="0"/>
          <a:chOff x="0" y="0"/>
          <a:chExt cx="0" cy="0"/>
        </a:xfrm>
      </p:grpSpPr>
      <p:grpSp>
        <p:nvGrpSpPr>
          <p:cNvPr id="31" name="Google Shape;31;p5"/>
          <p:cNvGrpSpPr/>
          <p:nvPr/>
        </p:nvGrpSpPr>
        <p:grpSpPr>
          <a:xfrm>
            <a:off x="-903537" y="-38100"/>
            <a:ext cx="10524355" cy="5214650"/>
            <a:chOff x="-903537" y="-38100"/>
            <a:chExt cx="10524355" cy="5214650"/>
          </a:xfrm>
        </p:grpSpPr>
        <p:sp>
          <p:nvSpPr>
            <p:cNvPr id="32" name="Google Shape;32;p5"/>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33" name="Google Shape;33;p5"/>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flipH="1">
              <a:off x="742953" y="27285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5"/>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9" name="Google Shape;39;p5"/>
          <p:cNvSpPr txBox="1">
            <a:spLocks noGrp="1"/>
          </p:cNvSpPr>
          <p:nvPr>
            <p:ph type="body" idx="1"/>
          </p:nvPr>
        </p:nvSpPr>
        <p:spPr>
          <a:xfrm>
            <a:off x="1104900" y="1277625"/>
            <a:ext cx="7581900" cy="3648300"/>
          </a:xfrm>
          <a:prstGeom prst="rect">
            <a:avLst/>
          </a:prstGeom>
        </p:spPr>
        <p:txBody>
          <a:bodyPr spcFirstLastPara="1" wrap="square" lIns="91425" tIns="91425" rIns="91425" bIns="91425" anchor="t" anchorCtr="0">
            <a:noAutofit/>
          </a:bodyPr>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0" name="Google Shape;40;p5"/>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1"/>
        <p:cNvGrpSpPr/>
        <p:nvPr/>
      </p:nvGrpSpPr>
      <p:grpSpPr>
        <a:xfrm>
          <a:off x="0" y="0"/>
          <a:ext cx="0" cy="0"/>
          <a:chOff x="0" y="0"/>
          <a:chExt cx="0" cy="0"/>
        </a:xfrm>
      </p:grpSpPr>
      <p:grpSp>
        <p:nvGrpSpPr>
          <p:cNvPr id="42" name="Google Shape;42;p6"/>
          <p:cNvGrpSpPr/>
          <p:nvPr/>
        </p:nvGrpSpPr>
        <p:grpSpPr>
          <a:xfrm>
            <a:off x="-903537" y="-38100"/>
            <a:ext cx="10524355" cy="5214650"/>
            <a:chOff x="-903537" y="-38100"/>
            <a:chExt cx="10524355" cy="5214650"/>
          </a:xfrm>
        </p:grpSpPr>
        <p:sp>
          <p:nvSpPr>
            <p:cNvPr id="43" name="Google Shape;43;p6"/>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44" name="Google Shape;44;p6"/>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p:nvPr/>
          </p:nvSpPr>
          <p:spPr>
            <a:xfrm flipH="1">
              <a:off x="742953" y="27285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6"/>
          <p:cNvSpPr txBox="1">
            <a:spLocks noGrp="1"/>
          </p:cNvSpPr>
          <p:nvPr>
            <p:ph type="title"/>
          </p:nvPr>
        </p:nvSpPr>
        <p:spPr>
          <a:xfrm>
            <a:off x="1101386" y="272850"/>
            <a:ext cx="7574400" cy="7491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b="0"/>
            </a:lvl1pPr>
            <a:lvl2pPr lvl="1">
              <a:spcBef>
                <a:spcPts val="0"/>
              </a:spcBef>
              <a:spcAft>
                <a:spcPts val="0"/>
              </a:spcAft>
              <a:buSzPts val="2400"/>
              <a:buNone/>
              <a:defRPr sz="2400" b="0"/>
            </a:lvl2pPr>
            <a:lvl3pPr lvl="2">
              <a:spcBef>
                <a:spcPts val="0"/>
              </a:spcBef>
              <a:spcAft>
                <a:spcPts val="0"/>
              </a:spcAft>
              <a:buSzPts val="2400"/>
              <a:buNone/>
              <a:defRPr sz="2400" b="0"/>
            </a:lvl3pPr>
            <a:lvl4pPr lvl="3">
              <a:spcBef>
                <a:spcPts val="0"/>
              </a:spcBef>
              <a:spcAft>
                <a:spcPts val="0"/>
              </a:spcAft>
              <a:buSzPts val="2400"/>
              <a:buNone/>
              <a:defRPr sz="2400" b="0"/>
            </a:lvl4pPr>
            <a:lvl5pPr lvl="4">
              <a:spcBef>
                <a:spcPts val="0"/>
              </a:spcBef>
              <a:spcAft>
                <a:spcPts val="0"/>
              </a:spcAft>
              <a:buSzPts val="2400"/>
              <a:buNone/>
              <a:defRPr sz="2400" b="0"/>
            </a:lvl5pPr>
            <a:lvl6pPr lvl="5">
              <a:spcBef>
                <a:spcPts val="0"/>
              </a:spcBef>
              <a:spcAft>
                <a:spcPts val="0"/>
              </a:spcAft>
              <a:buSzPts val="2400"/>
              <a:buNone/>
              <a:defRPr sz="2400" b="0"/>
            </a:lvl6pPr>
            <a:lvl7pPr lvl="6">
              <a:spcBef>
                <a:spcPts val="0"/>
              </a:spcBef>
              <a:spcAft>
                <a:spcPts val="0"/>
              </a:spcAft>
              <a:buSzPts val="2400"/>
              <a:buNone/>
              <a:defRPr sz="2400" b="0"/>
            </a:lvl7pPr>
            <a:lvl8pPr lvl="7">
              <a:spcBef>
                <a:spcPts val="0"/>
              </a:spcBef>
              <a:spcAft>
                <a:spcPts val="0"/>
              </a:spcAft>
              <a:buSzPts val="2400"/>
              <a:buNone/>
              <a:defRPr sz="2400" b="0"/>
            </a:lvl8pPr>
            <a:lvl9pPr lvl="8">
              <a:spcBef>
                <a:spcPts val="0"/>
              </a:spcBef>
              <a:spcAft>
                <a:spcPts val="0"/>
              </a:spcAft>
              <a:buSzPts val="2400"/>
              <a:buNone/>
              <a:defRPr sz="2400" b="0"/>
            </a:lvl9pPr>
          </a:lstStyle>
          <a:p>
            <a:endParaRPr/>
          </a:p>
        </p:txBody>
      </p:sp>
      <p:sp>
        <p:nvSpPr>
          <p:cNvPr id="50" name="Google Shape;50;p6"/>
          <p:cNvSpPr txBox="1">
            <a:spLocks noGrp="1"/>
          </p:cNvSpPr>
          <p:nvPr>
            <p:ph type="body" idx="1"/>
          </p:nvPr>
        </p:nvSpPr>
        <p:spPr>
          <a:xfrm>
            <a:off x="1101375" y="1311550"/>
            <a:ext cx="3681900" cy="3537900"/>
          </a:xfrm>
          <a:prstGeom prst="rect">
            <a:avLst/>
          </a:prstGeom>
        </p:spPr>
        <p:txBody>
          <a:bodyPr spcFirstLastPara="1" wrap="square" lIns="91425" tIns="91425" rIns="91425" bIns="91425" anchor="t" anchorCtr="0">
            <a:noAutofit/>
          </a:bodyPr>
          <a:lstStyle>
            <a:lvl1pPr marL="457200" lvl="0" indent="-393700">
              <a:spcBef>
                <a:spcPts val="600"/>
              </a:spcBef>
              <a:spcAft>
                <a:spcPts val="0"/>
              </a:spcAft>
              <a:buSzPts val="2600"/>
              <a:buChar char="▸"/>
              <a:defRPr sz="2600"/>
            </a:lvl1pPr>
            <a:lvl2pPr marL="914400" lvl="1" indent="-393700">
              <a:spcBef>
                <a:spcPts val="0"/>
              </a:spcBef>
              <a:spcAft>
                <a:spcPts val="0"/>
              </a:spcAft>
              <a:buSzPts val="2600"/>
              <a:buChar char="▹"/>
              <a:defRPr sz="2600"/>
            </a:lvl2pPr>
            <a:lvl3pPr marL="1371600" lvl="2" indent="-393700">
              <a:spcBef>
                <a:spcPts val="0"/>
              </a:spcBef>
              <a:spcAft>
                <a:spcPts val="0"/>
              </a:spcAft>
              <a:buSzPts val="2600"/>
              <a:buChar char="▹"/>
              <a:defRPr sz="2600"/>
            </a:lvl3pPr>
            <a:lvl4pPr marL="1828800" lvl="3" indent="-393700">
              <a:spcBef>
                <a:spcPts val="0"/>
              </a:spcBef>
              <a:spcAft>
                <a:spcPts val="0"/>
              </a:spcAft>
              <a:buSzPts val="2600"/>
              <a:buChar char="▹"/>
              <a:defRPr sz="2600"/>
            </a:lvl4pPr>
            <a:lvl5pPr marL="2286000" lvl="4" indent="-393700">
              <a:spcBef>
                <a:spcPts val="0"/>
              </a:spcBef>
              <a:spcAft>
                <a:spcPts val="0"/>
              </a:spcAft>
              <a:buSzPts val="2600"/>
              <a:buChar char="▹"/>
              <a:defRPr sz="2600"/>
            </a:lvl5pPr>
            <a:lvl6pPr marL="2743200" lvl="5" indent="-393700">
              <a:spcBef>
                <a:spcPts val="0"/>
              </a:spcBef>
              <a:spcAft>
                <a:spcPts val="0"/>
              </a:spcAft>
              <a:buSzPts val="2600"/>
              <a:buChar char="▹"/>
              <a:defRPr sz="2600"/>
            </a:lvl6pPr>
            <a:lvl7pPr marL="3200400" lvl="6" indent="-393700">
              <a:spcBef>
                <a:spcPts val="0"/>
              </a:spcBef>
              <a:spcAft>
                <a:spcPts val="0"/>
              </a:spcAft>
              <a:buSzPts val="2600"/>
              <a:buChar char="▹"/>
              <a:defRPr sz="2600"/>
            </a:lvl7pPr>
            <a:lvl8pPr marL="3657600" lvl="7" indent="-393700">
              <a:spcBef>
                <a:spcPts val="0"/>
              </a:spcBef>
              <a:spcAft>
                <a:spcPts val="0"/>
              </a:spcAft>
              <a:buSzPts val="2600"/>
              <a:buChar char="▹"/>
              <a:defRPr sz="2600"/>
            </a:lvl8pPr>
            <a:lvl9pPr marL="4114800" lvl="8" indent="-393700">
              <a:spcBef>
                <a:spcPts val="0"/>
              </a:spcBef>
              <a:spcAft>
                <a:spcPts val="0"/>
              </a:spcAft>
              <a:buSzPts val="2600"/>
              <a:buChar char="▹"/>
              <a:defRPr sz="2600"/>
            </a:lvl9pPr>
          </a:lstStyle>
          <a:p>
            <a:endParaRPr/>
          </a:p>
        </p:txBody>
      </p:sp>
      <p:sp>
        <p:nvSpPr>
          <p:cNvPr id="51" name="Google Shape;51;p6"/>
          <p:cNvSpPr txBox="1">
            <a:spLocks noGrp="1"/>
          </p:cNvSpPr>
          <p:nvPr>
            <p:ph type="body" idx="2"/>
          </p:nvPr>
        </p:nvSpPr>
        <p:spPr>
          <a:xfrm>
            <a:off x="5004949" y="1311550"/>
            <a:ext cx="3681900" cy="3537900"/>
          </a:xfrm>
          <a:prstGeom prst="rect">
            <a:avLst/>
          </a:prstGeom>
        </p:spPr>
        <p:txBody>
          <a:bodyPr spcFirstLastPara="1" wrap="square" lIns="91425" tIns="91425" rIns="91425" bIns="91425" anchor="t" anchorCtr="0">
            <a:noAutofit/>
          </a:bodyPr>
          <a:lstStyle>
            <a:lvl1pPr marL="457200" lvl="0" indent="-393700">
              <a:spcBef>
                <a:spcPts val="600"/>
              </a:spcBef>
              <a:spcAft>
                <a:spcPts val="0"/>
              </a:spcAft>
              <a:buSzPts val="2600"/>
              <a:buChar char="▸"/>
              <a:defRPr sz="2600"/>
            </a:lvl1pPr>
            <a:lvl2pPr marL="914400" lvl="1" indent="-393700">
              <a:spcBef>
                <a:spcPts val="0"/>
              </a:spcBef>
              <a:spcAft>
                <a:spcPts val="0"/>
              </a:spcAft>
              <a:buSzPts val="2600"/>
              <a:buChar char="▹"/>
              <a:defRPr sz="2600"/>
            </a:lvl2pPr>
            <a:lvl3pPr marL="1371600" lvl="2" indent="-393700">
              <a:spcBef>
                <a:spcPts val="0"/>
              </a:spcBef>
              <a:spcAft>
                <a:spcPts val="0"/>
              </a:spcAft>
              <a:buSzPts val="2600"/>
              <a:buChar char="▹"/>
              <a:defRPr sz="2600"/>
            </a:lvl3pPr>
            <a:lvl4pPr marL="1828800" lvl="3" indent="-393700">
              <a:spcBef>
                <a:spcPts val="0"/>
              </a:spcBef>
              <a:spcAft>
                <a:spcPts val="0"/>
              </a:spcAft>
              <a:buSzPts val="2600"/>
              <a:buChar char="▹"/>
              <a:defRPr sz="2600"/>
            </a:lvl4pPr>
            <a:lvl5pPr marL="2286000" lvl="4" indent="-393700">
              <a:spcBef>
                <a:spcPts val="0"/>
              </a:spcBef>
              <a:spcAft>
                <a:spcPts val="0"/>
              </a:spcAft>
              <a:buSzPts val="2600"/>
              <a:buChar char="▹"/>
              <a:defRPr sz="2600"/>
            </a:lvl5pPr>
            <a:lvl6pPr marL="2743200" lvl="5" indent="-393700">
              <a:spcBef>
                <a:spcPts val="0"/>
              </a:spcBef>
              <a:spcAft>
                <a:spcPts val="0"/>
              </a:spcAft>
              <a:buSzPts val="2600"/>
              <a:buChar char="▹"/>
              <a:defRPr sz="2600"/>
            </a:lvl6pPr>
            <a:lvl7pPr marL="3200400" lvl="6" indent="-393700">
              <a:spcBef>
                <a:spcPts val="0"/>
              </a:spcBef>
              <a:spcAft>
                <a:spcPts val="0"/>
              </a:spcAft>
              <a:buSzPts val="2600"/>
              <a:buChar char="▹"/>
              <a:defRPr sz="2600"/>
            </a:lvl7pPr>
            <a:lvl8pPr marL="3657600" lvl="7" indent="-393700">
              <a:spcBef>
                <a:spcPts val="0"/>
              </a:spcBef>
              <a:spcAft>
                <a:spcPts val="0"/>
              </a:spcAft>
              <a:buSzPts val="2600"/>
              <a:buChar char="▹"/>
              <a:defRPr sz="2600"/>
            </a:lvl8pPr>
            <a:lvl9pPr marL="4114800" lvl="8" indent="-393700">
              <a:spcBef>
                <a:spcPts val="0"/>
              </a:spcBef>
              <a:spcAft>
                <a:spcPts val="0"/>
              </a:spcAft>
              <a:buSzPts val="2600"/>
              <a:buChar char="▹"/>
              <a:defRPr sz="2600"/>
            </a:lvl9pPr>
          </a:lstStyle>
          <a:p>
            <a:endParaRPr/>
          </a:p>
        </p:txBody>
      </p:sp>
      <p:sp>
        <p:nvSpPr>
          <p:cNvPr id="52" name="Google Shape;52;p6"/>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inverted">
  <p:cSld name="BLANK_1">
    <p:bg>
      <p:bgPr>
        <a:solidFill>
          <a:schemeClr val="dk1"/>
        </a:solidFill>
        <a:effectLst/>
      </p:bgPr>
    </p:bg>
    <p:spTree>
      <p:nvGrpSpPr>
        <p:cNvPr id="1" name="Shape 99"/>
        <p:cNvGrpSpPr/>
        <p:nvPr/>
      </p:nvGrpSpPr>
      <p:grpSpPr>
        <a:xfrm>
          <a:off x="0" y="0"/>
          <a:ext cx="0" cy="0"/>
          <a:chOff x="0" y="0"/>
          <a:chExt cx="0" cy="0"/>
        </a:xfrm>
      </p:grpSpPr>
      <p:sp>
        <p:nvSpPr>
          <p:cNvPr id="100" name="Google Shape;100;p12"/>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accent3"/>
          </a:solidFill>
          <a:ln>
            <a:noFill/>
          </a:ln>
        </p:spPr>
      </p:sp>
      <p:sp>
        <p:nvSpPr>
          <p:cNvPr id="101" name="Google Shape;101;p12"/>
          <p:cNvSpPr/>
          <p:nvPr/>
        </p:nvSpPr>
        <p:spPr>
          <a:xfrm flipH="1">
            <a:off x="-903537" y="-17561"/>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2"/>
          <p:cNvSpPr/>
          <p:nvPr/>
        </p:nvSpPr>
        <p:spPr>
          <a:xfrm flipH="1">
            <a:off x="472134" y="-9525"/>
            <a:ext cx="518400" cy="749100"/>
          </a:xfrm>
          <a:prstGeom prst="parallelogram">
            <a:avLst>
              <a:gd name="adj" fmla="val 7500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2"/>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222222"/>
        </a:solidFill>
        <a:effectLst/>
      </p:bgPr>
    </p:bg>
    <p:spTree>
      <p:nvGrpSpPr>
        <p:cNvPr id="1" name="Shape 9"/>
        <p:cNvGrpSpPr/>
        <p:nvPr/>
      </p:nvGrpSpPr>
      <p:grpSpPr>
        <a:xfrm>
          <a:off x="0" y="0"/>
          <a:ext cx="0" cy="0"/>
          <a:chOff x="0" y="0"/>
          <a:chExt cx="0" cy="0"/>
        </a:xfrm>
      </p:grpSpPr>
      <p:sp>
        <p:nvSpPr>
          <p:cNvPr id="10" name="Google Shape;10;p2"/>
          <p:cNvSpPr/>
          <p:nvPr/>
        </p:nvSpPr>
        <p:spPr>
          <a:xfrm>
            <a:off x="-11025" y="-11025"/>
            <a:ext cx="9144000" cy="5143500"/>
          </a:xfrm>
          <a:prstGeom prst="rect">
            <a:avLst/>
          </a:prstGeom>
          <a:solidFill>
            <a:srgbClr val="222222">
              <a:alpha val="6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086350" y="-38100"/>
            <a:ext cx="4114800" cy="5219700"/>
          </a:xfrm>
          <a:custGeom>
            <a:avLst/>
            <a:gdLst/>
            <a:ahLst/>
            <a:cxnLst/>
            <a:rect l="l" t="t" r="r" b="b"/>
            <a:pathLst>
              <a:path w="164592" h="208788" extrusionOk="0">
                <a:moveTo>
                  <a:pt x="0" y="1524"/>
                </a:moveTo>
                <a:lnTo>
                  <a:pt x="107442" y="208788"/>
                </a:lnTo>
                <a:lnTo>
                  <a:pt x="164592" y="208788"/>
                </a:lnTo>
                <a:lnTo>
                  <a:pt x="164592" y="0"/>
                </a:lnTo>
                <a:close/>
              </a:path>
            </a:pathLst>
          </a:custGeom>
          <a:solidFill>
            <a:schemeClr val="accent1"/>
          </a:solidFill>
          <a:ln>
            <a:noFill/>
          </a:ln>
        </p:spPr>
      </p:sp>
      <p:sp>
        <p:nvSpPr>
          <p:cNvPr id="12" name="Google Shape;12;p2"/>
          <p:cNvSpPr/>
          <p:nvPr/>
        </p:nvSpPr>
        <p:spPr>
          <a:xfrm flipH="1">
            <a:off x="-418950" y="4394400"/>
            <a:ext cx="8172300" cy="749100"/>
          </a:xfrm>
          <a:prstGeom prst="parallelogram">
            <a:avLst>
              <a:gd name="adj" fmla="val 51542"/>
            </a:avLst>
          </a:prstGeom>
          <a:solidFill>
            <a:srgbClr val="FFFFFF">
              <a:alpha val="1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3" name="Google Shape;13;p2"/>
          <p:cNvSpPr/>
          <p:nvPr/>
        </p:nvSpPr>
        <p:spPr>
          <a:xfrm flipH="1">
            <a:off x="1028475" y="4166400"/>
            <a:ext cx="8369700" cy="228000"/>
          </a:xfrm>
          <a:prstGeom prst="parallelogram">
            <a:avLst>
              <a:gd name="adj" fmla="val 5154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a:off x="1028475" y="0"/>
            <a:ext cx="5238600" cy="4020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2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Tree>
    <p:extLst>
      <p:ext uri="{BB962C8B-B14F-4D97-AF65-F5344CB8AC3E}">
        <p14:creationId xmlns:p14="http://schemas.microsoft.com/office/powerpoint/2010/main" val="34399603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04900" y="276075"/>
            <a:ext cx="6724500" cy="7491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1pPr>
            <a:lvl2pPr lvl="1">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2pPr>
            <a:lvl3pPr lvl="2">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3pPr>
            <a:lvl4pPr lvl="3">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4pPr>
            <a:lvl5pPr lvl="4">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5pPr>
            <a:lvl6pPr lvl="5">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6pPr>
            <a:lvl7pPr lvl="6">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7pPr>
            <a:lvl8pPr lvl="7">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8pPr>
            <a:lvl9pPr lvl="8">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9pPr>
          </a:lstStyle>
          <a:p>
            <a:endParaRPr/>
          </a:p>
        </p:txBody>
      </p:sp>
      <p:sp>
        <p:nvSpPr>
          <p:cNvPr id="7" name="Google Shape;7;p1"/>
          <p:cNvSpPr txBox="1">
            <a:spLocks noGrp="1"/>
          </p:cNvSpPr>
          <p:nvPr>
            <p:ph type="body" idx="1"/>
          </p:nvPr>
        </p:nvSpPr>
        <p:spPr>
          <a:xfrm>
            <a:off x="1104900" y="1200150"/>
            <a:ext cx="7581900" cy="37257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1"/>
              </a:buClr>
              <a:buSzPts val="3000"/>
              <a:buFont typeface="Roboto"/>
              <a:buChar char="▸"/>
              <a:defRPr sz="3000">
                <a:solidFill>
                  <a:schemeClr val="dk1"/>
                </a:solidFill>
                <a:latin typeface="Roboto"/>
                <a:ea typeface="Roboto"/>
                <a:cs typeface="Roboto"/>
                <a:sym typeface="Roboto"/>
              </a:defRPr>
            </a:lvl1pPr>
            <a:lvl2pPr marL="914400" lvl="1" indent="-381000">
              <a:spcBef>
                <a:spcPts val="0"/>
              </a:spcBef>
              <a:spcAft>
                <a:spcPts val="0"/>
              </a:spcAft>
              <a:buClr>
                <a:schemeClr val="accent2"/>
              </a:buClr>
              <a:buSzPts val="2400"/>
              <a:buFont typeface="Roboto"/>
              <a:buChar char="▹"/>
              <a:defRPr sz="2400">
                <a:solidFill>
                  <a:schemeClr val="dk1"/>
                </a:solidFill>
                <a:latin typeface="Roboto"/>
                <a:ea typeface="Roboto"/>
                <a:cs typeface="Roboto"/>
                <a:sym typeface="Roboto"/>
              </a:defRPr>
            </a:lvl2pPr>
            <a:lvl3pPr marL="1371600" lvl="2" indent="-381000">
              <a:spcBef>
                <a:spcPts val="0"/>
              </a:spcBef>
              <a:spcAft>
                <a:spcPts val="0"/>
              </a:spcAft>
              <a:buClr>
                <a:schemeClr val="accent5"/>
              </a:buClr>
              <a:buSzPts val="2400"/>
              <a:buFont typeface="Roboto"/>
              <a:buChar char="▹"/>
              <a:defRPr sz="2400">
                <a:solidFill>
                  <a:schemeClr val="dk1"/>
                </a:solidFill>
                <a:latin typeface="Roboto"/>
                <a:ea typeface="Roboto"/>
                <a:cs typeface="Roboto"/>
                <a:sym typeface="Roboto"/>
              </a:defRPr>
            </a:lvl3pPr>
            <a:lvl4pPr marL="1828800" lvl="3"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4pPr>
            <a:lvl5pPr marL="2286000" lvl="4"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5pPr>
            <a:lvl6pPr marL="2743200" lvl="5"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6pPr>
            <a:lvl7pPr marL="3200400" lvl="6"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7pPr>
            <a:lvl8pPr marL="3657600" lvl="7"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8pPr>
            <a:lvl9pPr marL="4114800" lvl="8"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0" y="0"/>
            <a:ext cx="594900" cy="731700"/>
          </a:xfrm>
          <a:prstGeom prst="rect">
            <a:avLst/>
          </a:prstGeom>
          <a:noFill/>
          <a:ln>
            <a:noFill/>
          </a:ln>
        </p:spPr>
        <p:txBody>
          <a:bodyPr spcFirstLastPara="1" wrap="square" lIns="91425" tIns="91425" rIns="91425" bIns="91425" anchor="ctr" anchorCtr="0">
            <a:noAutofit/>
          </a:bodyPr>
          <a:lstStyle>
            <a:lvl1pPr lvl="0" algn="ctr">
              <a:buNone/>
              <a:defRPr sz="1300" b="1">
                <a:solidFill>
                  <a:schemeClr val="lt1"/>
                </a:solidFill>
                <a:latin typeface="Roboto"/>
                <a:ea typeface="Roboto"/>
                <a:cs typeface="Roboto"/>
                <a:sym typeface="Roboto"/>
              </a:defRPr>
            </a:lvl1pPr>
            <a:lvl2pPr lvl="1" algn="ctr">
              <a:buNone/>
              <a:defRPr sz="1300" b="1">
                <a:solidFill>
                  <a:schemeClr val="lt1"/>
                </a:solidFill>
                <a:latin typeface="Roboto"/>
                <a:ea typeface="Roboto"/>
                <a:cs typeface="Roboto"/>
                <a:sym typeface="Roboto"/>
              </a:defRPr>
            </a:lvl2pPr>
            <a:lvl3pPr lvl="2" algn="ctr">
              <a:buNone/>
              <a:defRPr sz="1300" b="1">
                <a:solidFill>
                  <a:schemeClr val="lt1"/>
                </a:solidFill>
                <a:latin typeface="Roboto"/>
                <a:ea typeface="Roboto"/>
                <a:cs typeface="Roboto"/>
                <a:sym typeface="Roboto"/>
              </a:defRPr>
            </a:lvl3pPr>
            <a:lvl4pPr lvl="3" algn="ctr">
              <a:buNone/>
              <a:defRPr sz="1300" b="1">
                <a:solidFill>
                  <a:schemeClr val="lt1"/>
                </a:solidFill>
                <a:latin typeface="Roboto"/>
                <a:ea typeface="Roboto"/>
                <a:cs typeface="Roboto"/>
                <a:sym typeface="Roboto"/>
              </a:defRPr>
            </a:lvl4pPr>
            <a:lvl5pPr lvl="4" algn="ctr">
              <a:buNone/>
              <a:defRPr sz="1300" b="1">
                <a:solidFill>
                  <a:schemeClr val="lt1"/>
                </a:solidFill>
                <a:latin typeface="Roboto"/>
                <a:ea typeface="Roboto"/>
                <a:cs typeface="Roboto"/>
                <a:sym typeface="Roboto"/>
              </a:defRPr>
            </a:lvl5pPr>
            <a:lvl6pPr lvl="5" algn="ctr">
              <a:buNone/>
              <a:defRPr sz="1300" b="1">
                <a:solidFill>
                  <a:schemeClr val="lt1"/>
                </a:solidFill>
                <a:latin typeface="Roboto"/>
                <a:ea typeface="Roboto"/>
                <a:cs typeface="Roboto"/>
                <a:sym typeface="Roboto"/>
              </a:defRPr>
            </a:lvl6pPr>
            <a:lvl7pPr lvl="6" algn="ctr">
              <a:buNone/>
              <a:defRPr sz="1300" b="1">
                <a:solidFill>
                  <a:schemeClr val="lt1"/>
                </a:solidFill>
                <a:latin typeface="Roboto"/>
                <a:ea typeface="Roboto"/>
                <a:cs typeface="Roboto"/>
                <a:sym typeface="Roboto"/>
              </a:defRPr>
            </a:lvl7pPr>
            <a:lvl8pPr lvl="7" algn="ctr">
              <a:buNone/>
              <a:defRPr sz="1300" b="1">
                <a:solidFill>
                  <a:schemeClr val="lt1"/>
                </a:solidFill>
                <a:latin typeface="Roboto"/>
                <a:ea typeface="Roboto"/>
                <a:cs typeface="Roboto"/>
                <a:sym typeface="Roboto"/>
              </a:defRPr>
            </a:lvl8pPr>
            <a:lvl9pPr lvl="8" algn="ctr">
              <a:buNone/>
              <a:defRPr sz="1300" b="1">
                <a:solidFill>
                  <a:schemeClr val="lt1"/>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8" r:id="rId4"/>
    <p:sldLayoutId id="2147483660"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link.springer.com/article/10.1007/s11356-022-21985-2" TargetMode="External"/><Relationship Id="rId2" Type="http://schemas.openxmlformats.org/officeDocument/2006/relationships/notesSlide" Target="../notesSlides/notesSlide67.xml"/><Relationship Id="rId1" Type="http://schemas.openxmlformats.org/officeDocument/2006/relationships/slideLayout" Target="../slideLayouts/slideLayout4.xml"/><Relationship Id="rId6" Type="http://schemas.openxmlformats.org/officeDocument/2006/relationships/hyperlink" Target="https://www.researchgate.net/publication/358197843_Bike_Share_Usage_and_the_Built_Environment_A_Review" TargetMode="External"/><Relationship Id="rId5" Type="http://schemas.openxmlformats.org/officeDocument/2006/relationships/hyperlink" Target="https://www.researchgate.net/publication/359117484_An_Analysis_of_a_Bike-Sharing_System_from_a_Business_Model_Perspective" TargetMode="External"/><Relationship Id="rId4" Type="http://schemas.openxmlformats.org/officeDocument/2006/relationships/hyperlink" Target="https://link.springer.com/article/10.1007/s00521-022-07380-5"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www.researchgate.net/publication/357379581_Examining_factors_associated_with_bike-and-ride_BnR_activities_around_metro_stations_in_large-scale_dockless_bikesharing_systems" TargetMode="External"/><Relationship Id="rId7" Type="http://schemas.openxmlformats.org/officeDocument/2006/relationships/hyperlink" Target="https://www.researchgate.net/publication/348974351_Machine_Learning_Approaches_to_Bike-Sharing_Systems_A_Systematic_Literature_Review" TargetMode="External"/><Relationship Id="rId2" Type="http://schemas.openxmlformats.org/officeDocument/2006/relationships/notesSlide" Target="../notesSlides/notesSlide68.xml"/><Relationship Id="rId1" Type="http://schemas.openxmlformats.org/officeDocument/2006/relationships/slideLayout" Target="../slideLayouts/slideLayout4.xml"/><Relationship Id="rId6" Type="http://schemas.openxmlformats.org/officeDocument/2006/relationships/hyperlink" Target="https://www.researchgate.net/publication/353932990_Bicycle_Industry_in_India_and_its_Challenges_-_A_Case_Study" TargetMode="External"/><Relationship Id="rId5" Type="http://schemas.openxmlformats.org/officeDocument/2006/relationships/hyperlink" Target="https://www.researchgate.net/publication/356740694_Understanding_the_intention_to_use_bike-sharing_system_A_case_study_in_Xi'an_China" TargetMode="External"/><Relationship Id="rId4" Type="http://schemas.openxmlformats.org/officeDocument/2006/relationships/hyperlink" Target="https://www.researchgate.net/publication/357914672_Increasing_Bike-Sharing_Users'_Willingness_to_Pay_-_A_Study_of_China_Based_on_Perceived_Value_Theory_and_Structural_Equation_Model"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www.academia.edu/52478004/Factors_motivating_buying_behavior_of_female_two_wheeler_users_in_the_district_of_Palghar" TargetMode="External"/><Relationship Id="rId7" Type="http://schemas.openxmlformats.org/officeDocument/2006/relationships/hyperlink" Target="https://www.researchgate.net/publication/345243616_Optimizing_Bike_Sharing_Systems_Dynamic_Prediction_and_Rebalancing_Using_Machine_Learning_and_Statistical_Techniques" TargetMode="External"/><Relationship Id="rId2" Type="http://schemas.openxmlformats.org/officeDocument/2006/relationships/notesSlide" Target="../notesSlides/notesSlide69.xml"/><Relationship Id="rId1" Type="http://schemas.openxmlformats.org/officeDocument/2006/relationships/slideLayout" Target="../slideLayouts/slideLayout4.xml"/><Relationship Id="rId6" Type="http://schemas.openxmlformats.org/officeDocument/2006/relationships/hyperlink" Target="https://www.researchgate.net/publication/340075155_An_approach_to_modeling_bike-sharing_systems_based_on_spatial_equity_concept" TargetMode="External"/><Relationship Id="rId5" Type="http://schemas.openxmlformats.org/officeDocument/2006/relationships/hyperlink" Target="https://reader.elsevier.com/reader/sd/pii/S2046043020300058?token=6C9D6070240937426196A4D506E9AE2F55742CE160D30AB4BC9B27CC5061B14A3C5215EA30F40A9F369017804C448154&amp;originRegion=eu-west-1&amp;originCreation=20221004040425" TargetMode="External"/><Relationship Id="rId4" Type="http://schemas.openxmlformats.org/officeDocument/2006/relationships/hyperlink" Target="https://www.academia.edu/45606253/FACTORS_INFLUENCING_PURCHASE_OF_TWO_WHEELER_A_STUDY_WITH_REFERNCE_TO_CHENNAI_CITY"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etrr.springeropen.com/articles/10.1007/s12544-017-0279-z" TargetMode="External"/><Relationship Id="rId7" Type="http://schemas.openxmlformats.org/officeDocument/2006/relationships/hyperlink" Target="https://www.researchgate.net/publication/273196454_Are_Bikeshare_Users_Different_from_Regular_Cyclists" TargetMode="External"/><Relationship Id="rId2" Type="http://schemas.openxmlformats.org/officeDocument/2006/relationships/notesSlide" Target="../notesSlides/notesSlide70.xml"/><Relationship Id="rId1" Type="http://schemas.openxmlformats.org/officeDocument/2006/relationships/slideLayout" Target="../slideLayouts/slideLayout4.xml"/><Relationship Id="rId6" Type="http://schemas.openxmlformats.org/officeDocument/2006/relationships/hyperlink" Target="https://www.researchgate.net/publication/260227758_Bicycle_Sharing_Systems_Demand" TargetMode="External"/><Relationship Id="rId5" Type="http://schemas.openxmlformats.org/officeDocument/2006/relationships/hyperlink" Target="https://scholarworks.waldenu.edu/cgi/viewcontent.cgi?referer=&amp;httpsredir=1&amp;article=2772&amp;context=dissertations" TargetMode="External"/><Relationship Id="rId4" Type="http://schemas.openxmlformats.org/officeDocument/2006/relationships/hyperlink" Target="https://nacto.org/wp-content/uploads/2016/02/2015_Ricci_Bike-Sharing-Review-of-Evidence-on-Impacts-and-Processes-of-Implementation-and-Operation.pdf"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s://doi.org/10.3390/su13041829" TargetMode="External"/><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3"/>
          <p:cNvSpPr txBox="1">
            <a:spLocks noGrp="1"/>
          </p:cNvSpPr>
          <p:nvPr>
            <p:ph type="ctrTitle"/>
          </p:nvPr>
        </p:nvSpPr>
        <p:spPr>
          <a:xfrm>
            <a:off x="755576" y="339502"/>
            <a:ext cx="7632848" cy="2096322"/>
          </a:xfrm>
          <a:prstGeom prst="rect">
            <a:avLst/>
          </a:prstGeom>
        </p:spPr>
        <p:txBody>
          <a:bodyPr spcFirstLastPara="1" wrap="square" lIns="91425" tIns="91425" rIns="91425" bIns="91425" anchor="b" anchorCtr="0">
            <a:noAutofit/>
          </a:bodyPr>
          <a:lstStyle/>
          <a:p>
            <a:pPr lvl="0"/>
            <a:r>
              <a:rPr lang="en" sz="4000" dirty="0" smtClean="0">
                <a:latin typeface="Roboto" charset="0"/>
                <a:ea typeface="Roboto" charset="0"/>
              </a:rPr>
              <a:t>TITLE </a:t>
            </a:r>
            <a:r>
              <a:rPr lang="en" sz="4000" dirty="0">
                <a:latin typeface="Roboto" charset="0"/>
                <a:ea typeface="Roboto" charset="0"/>
              </a:rPr>
              <a:t>:</a:t>
            </a:r>
            <a:r>
              <a:rPr lang="en" sz="4000" dirty="0" smtClean="0">
                <a:latin typeface="Roboto" charset="0"/>
                <a:ea typeface="Roboto" charset="0"/>
              </a:rPr>
              <a:t> </a:t>
            </a:r>
            <a:r>
              <a:rPr lang="en-US" sz="4000" dirty="0" smtClean="0">
                <a:latin typeface="Roboto" charset="0"/>
                <a:ea typeface="Roboto" charset="0"/>
              </a:rPr>
              <a:t>Divvy Bike-Share </a:t>
            </a:r>
            <a:r>
              <a:rPr lang="en-US" sz="4000" dirty="0">
                <a:latin typeface="Roboto" charset="0"/>
                <a:ea typeface="Roboto" charset="0"/>
              </a:rPr>
              <a:t>Analysis for Targeted C</a:t>
            </a:r>
            <a:r>
              <a:rPr lang="en-US" sz="4000" dirty="0" smtClean="0">
                <a:latin typeface="Roboto" charset="0"/>
                <a:ea typeface="Roboto" charset="0"/>
              </a:rPr>
              <a:t>ustomer </a:t>
            </a:r>
            <a:r>
              <a:rPr lang="en-US" sz="4000" dirty="0">
                <a:latin typeface="Roboto" charset="0"/>
                <a:ea typeface="Roboto" charset="0"/>
              </a:rPr>
              <a:t>M</a:t>
            </a:r>
            <a:r>
              <a:rPr lang="en-US" sz="4000" dirty="0" smtClean="0">
                <a:latin typeface="Roboto" charset="0"/>
                <a:ea typeface="Roboto" charset="0"/>
              </a:rPr>
              <a:t>arketing </a:t>
            </a:r>
            <a:endParaRPr sz="4000" dirty="0">
              <a:latin typeface="Roboto" charset="0"/>
              <a:ea typeface="Roboto" charset="0"/>
            </a:endParaRPr>
          </a:p>
        </p:txBody>
      </p:sp>
      <p:sp>
        <p:nvSpPr>
          <p:cNvPr id="2" name="TextBox 1"/>
          <p:cNvSpPr txBox="1"/>
          <p:nvPr/>
        </p:nvSpPr>
        <p:spPr>
          <a:xfrm>
            <a:off x="755576" y="2643758"/>
            <a:ext cx="4129657" cy="1246495"/>
          </a:xfrm>
          <a:prstGeom prst="rect">
            <a:avLst/>
          </a:prstGeom>
          <a:noFill/>
        </p:spPr>
        <p:txBody>
          <a:bodyPr wrap="none" rtlCol="0">
            <a:spAutoFit/>
          </a:bodyPr>
          <a:lstStyle/>
          <a:p>
            <a:r>
              <a:rPr lang="en-US" sz="2500" dirty="0" smtClean="0">
                <a:solidFill>
                  <a:schemeClr val="bg1"/>
                </a:solidFill>
                <a:latin typeface="Roboto" charset="0"/>
                <a:ea typeface="Roboto" charset="0"/>
              </a:rPr>
              <a:t>Name : Tamojit Roy</a:t>
            </a:r>
          </a:p>
          <a:p>
            <a:r>
              <a:rPr lang="en-US" sz="2500" dirty="0" smtClean="0">
                <a:solidFill>
                  <a:schemeClr val="bg1"/>
                </a:solidFill>
                <a:latin typeface="Roboto" charset="0"/>
                <a:ea typeface="Roboto" charset="0"/>
              </a:rPr>
              <a:t>Reg. No : 19BCE1156</a:t>
            </a:r>
          </a:p>
          <a:p>
            <a:r>
              <a:rPr lang="en-US" sz="2500" dirty="0" smtClean="0">
                <a:solidFill>
                  <a:schemeClr val="bg1"/>
                </a:solidFill>
                <a:latin typeface="Roboto" charset="0"/>
                <a:ea typeface="Roboto" charset="0"/>
              </a:rPr>
              <a:t>Guide : Dr. A Sheik Abdullah</a:t>
            </a:r>
            <a:endParaRPr lang="en-IN" sz="2500" dirty="0">
              <a:solidFill>
                <a:schemeClr val="bg1"/>
              </a:solidFill>
              <a:latin typeface="Roboto" charset="0"/>
              <a:ea typeface="Roboto" charset="0"/>
            </a:endParaRPr>
          </a:p>
        </p:txBody>
      </p:sp>
      <p:sp>
        <p:nvSpPr>
          <p:cNvPr id="3" name="TextBox 2"/>
          <p:cNvSpPr txBox="1"/>
          <p:nvPr/>
        </p:nvSpPr>
        <p:spPr>
          <a:xfrm>
            <a:off x="2123728" y="4731990"/>
            <a:ext cx="5389617" cy="307777"/>
          </a:xfrm>
          <a:prstGeom prst="rect">
            <a:avLst/>
          </a:prstGeom>
          <a:noFill/>
        </p:spPr>
        <p:txBody>
          <a:bodyPr wrap="none" rtlCol="0">
            <a:spAutoFit/>
          </a:bodyPr>
          <a:lstStyle/>
          <a:p>
            <a:r>
              <a:rPr lang="en-US" dirty="0" smtClean="0">
                <a:solidFill>
                  <a:schemeClr val="bg1"/>
                </a:solidFill>
              </a:rPr>
              <a:t>Review-3 : Capstone Project (Final Year) – B.Tech CSE [2019-23]</a:t>
            </a:r>
            <a:endParaRPr lang="en-IN" dirty="0">
              <a:solidFill>
                <a:schemeClr val="bg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8104" y="1965881"/>
            <a:ext cx="3301506" cy="23340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679093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4.2 PROPOSED SYSTEM DIAGRAM</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10</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410" y="1098916"/>
            <a:ext cx="3918782" cy="37002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994608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4.3 LIST OF MODULES</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11</a:t>
            </a:fld>
            <a:endParaRPr/>
          </a:p>
        </p:txBody>
      </p:sp>
      <p:sp>
        <p:nvSpPr>
          <p:cNvPr id="6" name="Google Shape;115;p14"/>
          <p:cNvSpPr txBox="1">
            <a:spLocks noGrp="1"/>
          </p:cNvSpPr>
          <p:nvPr>
            <p:ph type="body" idx="1"/>
          </p:nvPr>
        </p:nvSpPr>
        <p:spPr>
          <a:xfrm>
            <a:off x="1115616" y="1131590"/>
            <a:ext cx="7503073" cy="3672408"/>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Font typeface="Arial" pitchFamily="34" charset="0"/>
              <a:buChar char="•"/>
            </a:pPr>
            <a:r>
              <a:rPr lang="en-US" sz="1400" dirty="0" smtClean="0"/>
              <a:t>Data Collection</a:t>
            </a:r>
          </a:p>
          <a:p>
            <a:pPr marL="285750" lvl="0" indent="-285750" algn="l" rtl="0">
              <a:spcBef>
                <a:spcPts val="600"/>
              </a:spcBef>
              <a:spcAft>
                <a:spcPts val="0"/>
              </a:spcAft>
              <a:buFont typeface="Arial" pitchFamily="34" charset="0"/>
              <a:buChar char="•"/>
            </a:pPr>
            <a:r>
              <a:rPr lang="en-US" sz="1400" dirty="0" smtClean="0"/>
              <a:t>Data Cleaning and Fabrication</a:t>
            </a:r>
          </a:p>
          <a:p>
            <a:pPr marL="285750" lvl="0" indent="-285750" algn="l" rtl="0">
              <a:spcBef>
                <a:spcPts val="600"/>
              </a:spcBef>
              <a:spcAft>
                <a:spcPts val="0"/>
              </a:spcAft>
              <a:buFont typeface="Arial" pitchFamily="34" charset="0"/>
              <a:buChar char="•"/>
            </a:pPr>
            <a:r>
              <a:rPr lang="en-US" sz="1400" dirty="0" smtClean="0"/>
              <a:t>Applying Descriptive Statistics</a:t>
            </a:r>
          </a:p>
          <a:p>
            <a:pPr marL="285750" lvl="0" indent="-285750">
              <a:buFont typeface="Arial" pitchFamily="34" charset="0"/>
              <a:buChar char="•"/>
            </a:pPr>
            <a:r>
              <a:rPr lang="en-US" sz="1400" dirty="0"/>
              <a:t>Auto Regression (AR) </a:t>
            </a:r>
            <a:r>
              <a:rPr lang="en-US" sz="1400" dirty="0" smtClean="0"/>
              <a:t>Analysis</a:t>
            </a:r>
          </a:p>
          <a:p>
            <a:pPr marL="285750" lvl="0" indent="-285750">
              <a:buFont typeface="Arial" pitchFamily="34" charset="0"/>
              <a:buChar char="•"/>
            </a:pPr>
            <a:r>
              <a:rPr lang="en-US" sz="1400" dirty="0"/>
              <a:t>Auto Regressive Integrated Moving Average (ARIMA) </a:t>
            </a:r>
            <a:r>
              <a:rPr lang="en-US" sz="1400" dirty="0" smtClean="0"/>
              <a:t>Analysis</a:t>
            </a:r>
          </a:p>
          <a:p>
            <a:pPr marL="285750" lvl="0" indent="-285750">
              <a:buFont typeface="Arial" pitchFamily="34" charset="0"/>
              <a:buChar char="•"/>
            </a:pPr>
            <a:r>
              <a:rPr lang="en-US" sz="1400" dirty="0"/>
              <a:t>Time </a:t>
            </a:r>
            <a:r>
              <a:rPr lang="en-US" sz="1400" dirty="0" smtClean="0"/>
              <a:t>Series Forecasting </a:t>
            </a:r>
            <a:r>
              <a:rPr lang="en-US" sz="1400" dirty="0"/>
              <a:t>using </a:t>
            </a:r>
            <a:r>
              <a:rPr lang="en-US" sz="1400" dirty="0" smtClean="0"/>
              <a:t>Machine Learning (LR and Random Forest)</a:t>
            </a:r>
          </a:p>
          <a:p>
            <a:pPr marL="285750" lvl="0" indent="-285750">
              <a:buFont typeface="Arial" pitchFamily="34" charset="0"/>
              <a:buChar char="•"/>
            </a:pPr>
            <a:r>
              <a:rPr lang="en-US" sz="1400" dirty="0" smtClean="0"/>
              <a:t>RNN Approach (More Specifically: LSTM)</a:t>
            </a:r>
          </a:p>
          <a:p>
            <a:pPr marL="285750" lvl="0" indent="-285750">
              <a:buFont typeface="Arial" pitchFamily="34" charset="0"/>
              <a:buChar char="•"/>
            </a:pPr>
            <a:r>
              <a:rPr lang="en-US" sz="1400" dirty="0"/>
              <a:t>Time </a:t>
            </a:r>
            <a:r>
              <a:rPr lang="en-US" sz="1400" dirty="0" smtClean="0"/>
              <a:t>Series Forecasting </a:t>
            </a:r>
            <a:r>
              <a:rPr lang="en-US" sz="1400" dirty="0"/>
              <a:t>using VAR (Vector Auto Regression</a:t>
            </a:r>
            <a:r>
              <a:rPr lang="en-US" sz="1400" dirty="0" smtClean="0"/>
              <a:t>)</a:t>
            </a:r>
          </a:p>
          <a:p>
            <a:pPr marL="285750" lvl="0" indent="-285750">
              <a:buFont typeface="Arial" pitchFamily="34" charset="0"/>
              <a:buChar char="•"/>
            </a:pPr>
            <a:r>
              <a:rPr lang="en-US" sz="1400" dirty="0" smtClean="0"/>
              <a:t>FB Prophet Techniques and Approaches</a:t>
            </a:r>
          </a:p>
          <a:p>
            <a:pPr marL="285750" lvl="0" indent="-285750">
              <a:buFont typeface="Arial" pitchFamily="34" charset="0"/>
              <a:buChar char="•"/>
            </a:pPr>
            <a:r>
              <a:rPr lang="en-US" sz="1400" dirty="0" smtClean="0"/>
              <a:t>Darts</a:t>
            </a:r>
          </a:p>
          <a:p>
            <a:pPr marL="285750" lvl="0" indent="-285750">
              <a:buFont typeface="Arial" pitchFamily="34" charset="0"/>
              <a:buChar char="•"/>
            </a:pPr>
            <a:r>
              <a:rPr lang="en-US" sz="1400" dirty="0" err="1" smtClean="0"/>
              <a:t>XGBoost</a:t>
            </a:r>
            <a:r>
              <a:rPr lang="en-US" sz="1400" dirty="0" smtClean="0"/>
              <a:t> Analysis</a:t>
            </a:r>
          </a:p>
          <a:p>
            <a:pPr marL="285750" lvl="0" indent="-285750">
              <a:buFont typeface="Arial" pitchFamily="34" charset="0"/>
              <a:buChar char="•"/>
            </a:pPr>
            <a:r>
              <a:rPr lang="en-US" sz="1400" dirty="0" smtClean="0"/>
              <a:t>Exclusive Graphical Visualizations and </a:t>
            </a:r>
            <a:r>
              <a:rPr lang="en-US" sz="1400" dirty="0" err="1" smtClean="0"/>
              <a:t>Plottings</a:t>
            </a:r>
            <a:endParaRPr lang="en-US" sz="1400" dirty="0"/>
          </a:p>
        </p:txBody>
      </p:sp>
    </p:spTree>
    <p:extLst>
      <p:ext uri="{BB962C8B-B14F-4D97-AF65-F5344CB8AC3E}">
        <p14:creationId xmlns:p14="http://schemas.microsoft.com/office/powerpoint/2010/main" val="17650217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12</a:t>
            </a:fld>
            <a:endParaRPr/>
          </a:p>
        </p:txBody>
      </p:sp>
      <p:sp>
        <p:nvSpPr>
          <p:cNvPr id="6" name="Google Shape;115;p14"/>
          <p:cNvSpPr txBox="1">
            <a:spLocks noGrp="1"/>
          </p:cNvSpPr>
          <p:nvPr>
            <p:ph type="body" idx="1"/>
          </p:nvPr>
        </p:nvSpPr>
        <p:spPr>
          <a:xfrm>
            <a:off x="1115616" y="1131590"/>
            <a:ext cx="7503073" cy="3672408"/>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Font typeface="Arial" pitchFamily="34" charset="0"/>
              <a:buChar char="•"/>
            </a:pPr>
            <a:r>
              <a:rPr lang="en-US" sz="1400" dirty="0" smtClean="0"/>
              <a:t>Exponential Smoothing</a:t>
            </a:r>
          </a:p>
          <a:p>
            <a:pPr marL="285750" lvl="0" indent="-285750" algn="l" rtl="0">
              <a:spcBef>
                <a:spcPts val="600"/>
              </a:spcBef>
              <a:spcAft>
                <a:spcPts val="0"/>
              </a:spcAft>
              <a:buFont typeface="Arial" pitchFamily="34" charset="0"/>
              <a:buChar char="•"/>
            </a:pPr>
            <a:r>
              <a:rPr lang="en-US" sz="1400" dirty="0" smtClean="0"/>
              <a:t>Holt-Winters</a:t>
            </a:r>
          </a:p>
          <a:p>
            <a:pPr marL="285750" lvl="0" indent="-285750" algn="l" rtl="0">
              <a:spcBef>
                <a:spcPts val="600"/>
              </a:spcBef>
              <a:spcAft>
                <a:spcPts val="0"/>
              </a:spcAft>
              <a:buFont typeface="Arial" pitchFamily="34" charset="0"/>
              <a:buChar char="•"/>
            </a:pPr>
            <a:r>
              <a:rPr lang="en-US" sz="1400" dirty="0" smtClean="0"/>
              <a:t>N-Beats</a:t>
            </a:r>
          </a:p>
          <a:p>
            <a:pPr marL="285750" lvl="0" indent="-285750" algn="l" rtl="0">
              <a:spcBef>
                <a:spcPts val="600"/>
              </a:spcBef>
              <a:spcAft>
                <a:spcPts val="0"/>
              </a:spcAft>
              <a:buFont typeface="Arial" pitchFamily="34" charset="0"/>
              <a:buChar char="•"/>
            </a:pPr>
            <a:r>
              <a:rPr lang="en-US" sz="1400" dirty="0" smtClean="0"/>
              <a:t>Temporal </a:t>
            </a:r>
            <a:r>
              <a:rPr lang="en-US" sz="1400" smtClean="0"/>
              <a:t>Fusion Transformer (TFT)</a:t>
            </a:r>
            <a:endParaRPr lang="en-US" sz="1400" dirty="0"/>
          </a:p>
        </p:txBody>
      </p:sp>
    </p:spTree>
    <p:extLst>
      <p:ext uri="{BB962C8B-B14F-4D97-AF65-F5344CB8AC3E}">
        <p14:creationId xmlns:p14="http://schemas.microsoft.com/office/powerpoint/2010/main" val="42916895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4.4 EXPLANATION OF ALL MODULES</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13</a:t>
            </a:fld>
            <a:endParaRPr/>
          </a:p>
        </p:txBody>
      </p:sp>
      <p:sp>
        <p:nvSpPr>
          <p:cNvPr id="6" name="Google Shape;115;p14"/>
          <p:cNvSpPr txBox="1">
            <a:spLocks noGrp="1"/>
          </p:cNvSpPr>
          <p:nvPr>
            <p:ph type="body" idx="1"/>
          </p:nvPr>
        </p:nvSpPr>
        <p:spPr>
          <a:xfrm>
            <a:off x="1115616" y="1203598"/>
            <a:ext cx="7503073" cy="3454448"/>
          </a:xfrm>
          <a:prstGeom prst="rect">
            <a:avLst/>
          </a:prstGeom>
        </p:spPr>
        <p:txBody>
          <a:bodyPr spcFirstLastPara="1" wrap="square" lIns="91425" tIns="91425" rIns="91425" bIns="91425" anchor="t" anchorCtr="0">
            <a:noAutofit/>
          </a:bodyPr>
          <a:lstStyle/>
          <a:p>
            <a:pPr marL="0" lvl="0" indent="0">
              <a:buNone/>
            </a:pPr>
            <a:r>
              <a:rPr lang="en-US" sz="1400" b="1" dirty="0" smtClean="0"/>
              <a:t>1. Data Collection and </a:t>
            </a:r>
            <a:r>
              <a:rPr lang="en-US" sz="1400" b="1" dirty="0"/>
              <a:t>Cleaning: </a:t>
            </a:r>
            <a:endParaRPr lang="en-US" sz="1400" dirty="0"/>
          </a:p>
          <a:p>
            <a:pPr marL="285750" indent="-285750">
              <a:buClr>
                <a:schemeClr val="tx2">
                  <a:lumMod val="10000"/>
                </a:schemeClr>
              </a:buClr>
              <a:buSzPct val="120000"/>
              <a:buFont typeface="Arial" pitchFamily="34" charset="0"/>
              <a:buChar char="•"/>
            </a:pPr>
            <a:r>
              <a:rPr lang="en-US" sz="1400" dirty="0" smtClean="0"/>
              <a:t>Process </a:t>
            </a:r>
            <a:r>
              <a:rPr lang="en-US" sz="1400" dirty="0"/>
              <a:t>starts with searching for and downloading the dataset of Divvy Trips from the Chicago Data Portal, including it in our workflow if all the </a:t>
            </a:r>
            <a:r>
              <a:rPr lang="en-US" sz="1400" dirty="0" smtClean="0"/>
              <a:t>constraints </a:t>
            </a:r>
            <a:r>
              <a:rPr lang="en-US" sz="1400" dirty="0"/>
              <a:t>comply. </a:t>
            </a:r>
            <a:endParaRPr lang="en-US" sz="1400" dirty="0" smtClean="0"/>
          </a:p>
          <a:p>
            <a:pPr marL="285750" indent="-285750">
              <a:buClr>
                <a:schemeClr val="tx2">
                  <a:lumMod val="10000"/>
                </a:schemeClr>
              </a:buClr>
              <a:buSzPct val="120000"/>
              <a:buFont typeface="Arial" pitchFamily="34" charset="0"/>
              <a:buChar char="•"/>
            </a:pPr>
            <a:r>
              <a:rPr lang="en-US" sz="1400" dirty="0" smtClean="0"/>
              <a:t>The </a:t>
            </a:r>
            <a:r>
              <a:rPr lang="en-US" sz="1400" dirty="0"/>
              <a:t>ROCCC approach is used to determine the credibility of the data. </a:t>
            </a:r>
            <a:endParaRPr lang="en-US" sz="1400" dirty="0" smtClean="0"/>
          </a:p>
          <a:p>
            <a:pPr marL="285750" indent="-285750">
              <a:buClr>
                <a:schemeClr val="tx2">
                  <a:lumMod val="10000"/>
                </a:schemeClr>
              </a:buClr>
              <a:buSzPct val="120000"/>
              <a:buFont typeface="Arial" pitchFamily="34" charset="0"/>
              <a:buChar char="•"/>
            </a:pPr>
            <a:r>
              <a:rPr lang="en-US" sz="1400" dirty="0" smtClean="0"/>
              <a:t>The </a:t>
            </a:r>
            <a:r>
              <a:rPr lang="en-US" sz="1400" dirty="0"/>
              <a:t>coding and data analysis is done predominantly in R and Python. </a:t>
            </a:r>
            <a:endParaRPr lang="en-US" sz="1400" dirty="0" smtClean="0"/>
          </a:p>
          <a:p>
            <a:pPr marL="285750" indent="-285750">
              <a:buClr>
                <a:schemeClr val="tx2">
                  <a:lumMod val="10000"/>
                </a:schemeClr>
              </a:buClr>
              <a:buSzPct val="120000"/>
              <a:buFont typeface="Arial" pitchFamily="34" charset="0"/>
              <a:buChar char="•"/>
            </a:pPr>
            <a:r>
              <a:rPr lang="en-US" sz="1400" dirty="0" smtClean="0"/>
              <a:t>The </a:t>
            </a:r>
            <a:r>
              <a:rPr lang="en-US" sz="1400" dirty="0"/>
              <a:t>first step involves the importing of data, cleaning the data, and sampling the data as we have limited computing </a:t>
            </a:r>
            <a:r>
              <a:rPr lang="en-US" sz="1400" dirty="0" smtClean="0"/>
              <a:t>power.</a:t>
            </a:r>
          </a:p>
          <a:p>
            <a:pPr marL="285750" indent="-285750">
              <a:buClr>
                <a:schemeClr val="tx2">
                  <a:lumMod val="10000"/>
                </a:schemeClr>
              </a:buClr>
              <a:buSzPct val="120000"/>
              <a:buFont typeface="Arial" pitchFamily="34" charset="0"/>
              <a:buChar char="•"/>
            </a:pPr>
            <a:r>
              <a:rPr lang="en-US" sz="1400" dirty="0" smtClean="0"/>
              <a:t>For </a:t>
            </a:r>
            <a:r>
              <a:rPr lang="en-US" sz="1400" dirty="0"/>
              <a:t>data cleaning we use R Language. </a:t>
            </a:r>
            <a:endParaRPr lang="en-US" sz="1400" dirty="0" smtClean="0"/>
          </a:p>
          <a:p>
            <a:pPr marL="285750" indent="-285750">
              <a:buClr>
                <a:schemeClr val="tx2">
                  <a:lumMod val="10000"/>
                </a:schemeClr>
              </a:buClr>
              <a:buSzPct val="120000"/>
              <a:buFont typeface="Arial" pitchFamily="34" charset="0"/>
              <a:buChar char="•"/>
            </a:pPr>
            <a:r>
              <a:rPr lang="en-US" sz="1400" dirty="0" smtClean="0"/>
              <a:t>We </a:t>
            </a:r>
            <a:r>
              <a:rPr lang="en-US" sz="1400" dirty="0"/>
              <a:t>first loaded all the necessary packages for doing so, followed by sampling. </a:t>
            </a:r>
            <a:endParaRPr lang="en-US" sz="1400" dirty="0" smtClean="0"/>
          </a:p>
          <a:p>
            <a:pPr marL="285750" indent="-285750">
              <a:buClr>
                <a:schemeClr val="tx2">
                  <a:lumMod val="10000"/>
                </a:schemeClr>
              </a:buClr>
              <a:buSzPct val="120000"/>
              <a:buFont typeface="Arial" pitchFamily="34" charset="0"/>
              <a:buChar char="•"/>
            </a:pPr>
            <a:r>
              <a:rPr lang="en-US" sz="1400" dirty="0" smtClean="0"/>
              <a:t>We </a:t>
            </a:r>
            <a:r>
              <a:rPr lang="en-US" sz="1400" dirty="0"/>
              <a:t>added new columns: Date, Year, Month, Day and Day of the Week. </a:t>
            </a:r>
            <a:endParaRPr lang="en-US" sz="1400" dirty="0" smtClean="0"/>
          </a:p>
          <a:p>
            <a:pPr marL="285750" indent="-285750">
              <a:buClr>
                <a:schemeClr val="tx2">
                  <a:lumMod val="10000"/>
                </a:schemeClr>
              </a:buClr>
              <a:buSzPct val="120000"/>
              <a:buFont typeface="Arial" pitchFamily="34" charset="0"/>
              <a:buChar char="•"/>
            </a:pPr>
            <a:r>
              <a:rPr lang="en-US" sz="1400" dirty="0" smtClean="0"/>
              <a:t>We </a:t>
            </a:r>
            <a:r>
              <a:rPr lang="en-US" sz="1400" dirty="0"/>
              <a:t>then checked the data for errors. </a:t>
            </a:r>
            <a:endParaRPr lang="en-US" sz="1400" dirty="0" smtClean="0"/>
          </a:p>
          <a:p>
            <a:pPr marL="285750" indent="-285750">
              <a:buClr>
                <a:schemeClr val="tx2">
                  <a:lumMod val="10000"/>
                </a:schemeClr>
              </a:buClr>
              <a:buSzPct val="120000"/>
              <a:buFont typeface="Arial" pitchFamily="34" charset="0"/>
              <a:buChar char="•"/>
            </a:pPr>
            <a:r>
              <a:rPr lang="en-US" sz="1400" dirty="0" smtClean="0"/>
              <a:t>We </a:t>
            </a:r>
            <a:r>
              <a:rPr lang="en-US" sz="1400" dirty="0"/>
              <a:t>cleaned the column names and checked for duplicate records in rows</a:t>
            </a:r>
            <a:r>
              <a:rPr lang="en-US" sz="1400" dirty="0" smtClean="0"/>
              <a:t>.</a:t>
            </a:r>
            <a:endParaRPr lang="en-US" sz="1400" dirty="0"/>
          </a:p>
        </p:txBody>
      </p:sp>
    </p:spTree>
    <p:extLst>
      <p:ext uri="{BB962C8B-B14F-4D97-AF65-F5344CB8AC3E}">
        <p14:creationId xmlns:p14="http://schemas.microsoft.com/office/powerpoint/2010/main" val="33899943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14</a:t>
            </a:fld>
            <a:endParaRPr/>
          </a:p>
        </p:txBody>
      </p:sp>
      <p:sp>
        <p:nvSpPr>
          <p:cNvPr id="6" name="Google Shape;115;p14"/>
          <p:cNvSpPr txBox="1">
            <a:spLocks noGrp="1"/>
          </p:cNvSpPr>
          <p:nvPr>
            <p:ph type="body" idx="1"/>
          </p:nvPr>
        </p:nvSpPr>
        <p:spPr>
          <a:xfrm>
            <a:off x="1115616" y="915566"/>
            <a:ext cx="7503073" cy="3960440"/>
          </a:xfrm>
          <a:prstGeom prst="rect">
            <a:avLst/>
          </a:prstGeom>
        </p:spPr>
        <p:txBody>
          <a:bodyPr spcFirstLastPara="1" wrap="square" lIns="91425" tIns="91425" rIns="91425" bIns="91425" anchor="t" anchorCtr="0">
            <a:noAutofit/>
          </a:bodyPr>
          <a:lstStyle/>
          <a:p>
            <a:pPr marL="285750" indent="-285750">
              <a:buClr>
                <a:schemeClr val="tx2">
                  <a:lumMod val="10000"/>
                </a:schemeClr>
              </a:buClr>
              <a:buSzPct val="110000"/>
              <a:buFont typeface="Arial" pitchFamily="34" charset="0"/>
              <a:buChar char="•"/>
            </a:pPr>
            <a:r>
              <a:rPr lang="en-US" sz="1400" dirty="0"/>
              <a:t>The exporting of the cleaned data to a new file is followed by updating the working directory to the script path. </a:t>
            </a:r>
            <a:endParaRPr lang="en-US" sz="1400" dirty="0" smtClean="0"/>
          </a:p>
          <a:p>
            <a:pPr marL="285750" indent="-285750">
              <a:buClr>
                <a:schemeClr val="tx2">
                  <a:lumMod val="10000"/>
                </a:schemeClr>
              </a:buClr>
              <a:buSzPct val="110000"/>
              <a:buFont typeface="Arial" pitchFamily="34" charset="0"/>
              <a:buChar char="•"/>
            </a:pPr>
            <a:r>
              <a:rPr lang="en-US" sz="1400" dirty="0" smtClean="0"/>
              <a:t>After </a:t>
            </a:r>
            <a:r>
              <a:rPr lang="en-US" sz="1400" dirty="0"/>
              <a:t>that, we started the descriptive analysis, in which saw the average ride time by each day for Subscribers </a:t>
            </a:r>
            <a:r>
              <a:rPr lang="en-US" sz="1400" dirty="0" err="1"/>
              <a:t>vs</a:t>
            </a:r>
            <a:r>
              <a:rPr lang="en-US" sz="1400" dirty="0"/>
              <a:t> Customers. </a:t>
            </a:r>
            <a:endParaRPr lang="en-US" sz="1400" dirty="0" smtClean="0"/>
          </a:p>
          <a:p>
            <a:pPr marL="285750" indent="-285750">
              <a:buClr>
                <a:schemeClr val="tx2">
                  <a:lumMod val="10000"/>
                </a:schemeClr>
              </a:buClr>
              <a:buSzPct val="110000"/>
              <a:buFont typeface="Arial" pitchFamily="34" charset="0"/>
              <a:buChar char="•"/>
            </a:pPr>
            <a:r>
              <a:rPr lang="en-US" sz="1400" dirty="0" smtClean="0"/>
              <a:t>We </a:t>
            </a:r>
            <a:r>
              <a:rPr lang="en-US" sz="1400" dirty="0"/>
              <a:t>sorted the days of the week, analyzed the ridership data by type and weekday, and visualized the number of rides by rider </a:t>
            </a:r>
            <a:r>
              <a:rPr lang="en-US" sz="1400" dirty="0" smtClean="0"/>
              <a:t>type.</a:t>
            </a:r>
          </a:p>
          <a:p>
            <a:pPr marL="285750" indent="-285750">
              <a:buClr>
                <a:schemeClr val="tx2">
                  <a:lumMod val="10000"/>
                </a:schemeClr>
              </a:buClr>
              <a:buSzPct val="110000"/>
              <a:buFont typeface="Arial" pitchFamily="34" charset="0"/>
              <a:buChar char="•"/>
            </a:pPr>
            <a:r>
              <a:rPr lang="en-US" sz="1400" dirty="0" smtClean="0"/>
              <a:t>We visualized </a:t>
            </a:r>
            <a:r>
              <a:rPr lang="en-US" sz="1400" dirty="0"/>
              <a:t>the average duration of ride by rider type</a:t>
            </a:r>
            <a:r>
              <a:rPr lang="en-US" sz="1400" dirty="0" smtClean="0"/>
              <a:t>.</a:t>
            </a:r>
          </a:p>
          <a:p>
            <a:pPr marL="0" lvl="0" indent="0">
              <a:buNone/>
            </a:pPr>
            <a:endParaRPr lang="en-US" sz="1400" dirty="0"/>
          </a:p>
          <a:p>
            <a:pPr marL="0" lvl="0" indent="0">
              <a:buNone/>
            </a:pPr>
            <a:r>
              <a:rPr lang="en-US" sz="1400" b="1" dirty="0" smtClean="0"/>
              <a:t>2. Descriptive </a:t>
            </a:r>
            <a:r>
              <a:rPr lang="en-US" sz="1400" b="1" dirty="0"/>
              <a:t>Analysis: </a:t>
            </a:r>
            <a:endParaRPr lang="en-US" sz="1400" b="1" dirty="0" smtClean="0"/>
          </a:p>
          <a:p>
            <a:pPr marL="285750" lvl="0" indent="-285750">
              <a:buClr>
                <a:schemeClr val="tx2">
                  <a:lumMod val="10000"/>
                </a:schemeClr>
              </a:buClr>
              <a:buSzPct val="110000"/>
              <a:buFont typeface="Arial" pitchFamily="34" charset="0"/>
              <a:buChar char="•"/>
            </a:pPr>
            <a:r>
              <a:rPr lang="en-US" sz="1400" dirty="0" smtClean="0"/>
              <a:t>We </a:t>
            </a:r>
            <a:r>
              <a:rPr lang="en-US" sz="1400" dirty="0"/>
              <a:t>also performed a number of statistical techniques to know some more </a:t>
            </a:r>
            <a:r>
              <a:rPr lang="en-US" sz="1400" dirty="0" smtClean="0"/>
              <a:t>insights.</a:t>
            </a:r>
          </a:p>
          <a:p>
            <a:pPr marL="285750" lvl="0" indent="-285750">
              <a:buClr>
                <a:schemeClr val="tx2">
                  <a:lumMod val="10000"/>
                </a:schemeClr>
              </a:buClr>
              <a:buSzPct val="110000"/>
              <a:buFont typeface="Arial" pitchFamily="34" charset="0"/>
              <a:buChar char="•"/>
            </a:pPr>
            <a:r>
              <a:rPr lang="en-US" sz="1400" dirty="0" smtClean="0"/>
              <a:t>We </a:t>
            </a:r>
            <a:r>
              <a:rPr lang="en-US" sz="1400" dirty="0"/>
              <a:t>also trained and tested the data many </a:t>
            </a:r>
            <a:r>
              <a:rPr lang="en-US" sz="1400" dirty="0" smtClean="0"/>
              <a:t>times.</a:t>
            </a:r>
          </a:p>
          <a:p>
            <a:pPr marL="285750" lvl="0" indent="-285750">
              <a:buClr>
                <a:schemeClr val="tx2">
                  <a:lumMod val="10000"/>
                </a:schemeClr>
              </a:buClr>
              <a:buSzPct val="110000"/>
              <a:buFont typeface="Arial" pitchFamily="34" charset="0"/>
              <a:buChar char="•"/>
            </a:pPr>
            <a:r>
              <a:rPr lang="en-US" sz="1400" dirty="0"/>
              <a:t>E</a:t>
            </a:r>
            <a:r>
              <a:rPr lang="en-US" sz="1400" dirty="0" smtClean="0"/>
              <a:t>ach </a:t>
            </a:r>
            <a:r>
              <a:rPr lang="en-US" sz="1400" dirty="0"/>
              <a:t>time with a different technique and approach and predicted the outcomes. </a:t>
            </a:r>
            <a:endParaRPr lang="en-US" sz="1400" dirty="0" smtClean="0"/>
          </a:p>
          <a:p>
            <a:pPr marL="285750" lvl="0" indent="-285750">
              <a:buClr>
                <a:schemeClr val="tx2">
                  <a:lumMod val="10000"/>
                </a:schemeClr>
              </a:buClr>
              <a:buSzPct val="110000"/>
              <a:buFont typeface="Arial" pitchFamily="34" charset="0"/>
              <a:buChar char="•"/>
            </a:pPr>
            <a:r>
              <a:rPr lang="en-US" sz="1400" dirty="0" smtClean="0"/>
              <a:t>Suitable </a:t>
            </a:r>
            <a:r>
              <a:rPr lang="en-US" sz="1400" dirty="0"/>
              <a:t>metrics </a:t>
            </a:r>
            <a:r>
              <a:rPr lang="en-US" sz="1400" dirty="0" smtClean="0"/>
              <a:t>include </a:t>
            </a:r>
            <a:r>
              <a:rPr lang="en-US" sz="1400" dirty="0"/>
              <a:t>statistical schemes like MSE, RMSE, </a:t>
            </a:r>
            <a:r>
              <a:rPr lang="en-US" sz="1400" dirty="0" smtClean="0"/>
              <a:t>etc.</a:t>
            </a:r>
            <a:endParaRPr lang="en-US" sz="1400" dirty="0"/>
          </a:p>
        </p:txBody>
      </p:sp>
    </p:spTree>
    <p:extLst>
      <p:ext uri="{BB962C8B-B14F-4D97-AF65-F5344CB8AC3E}">
        <p14:creationId xmlns:p14="http://schemas.microsoft.com/office/powerpoint/2010/main" val="22675282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15</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7744" y="1078261"/>
            <a:ext cx="4320480" cy="37512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705789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16</a:t>
            </a:fld>
            <a:endParaRPr/>
          </a:p>
        </p:txBody>
      </p:sp>
      <p:sp>
        <p:nvSpPr>
          <p:cNvPr id="6" name="Google Shape;115;p14"/>
          <p:cNvSpPr txBox="1">
            <a:spLocks noGrp="1"/>
          </p:cNvSpPr>
          <p:nvPr>
            <p:ph type="body" idx="1"/>
          </p:nvPr>
        </p:nvSpPr>
        <p:spPr>
          <a:xfrm>
            <a:off x="1115616" y="915566"/>
            <a:ext cx="7704856" cy="3960440"/>
          </a:xfrm>
          <a:prstGeom prst="rect">
            <a:avLst/>
          </a:prstGeom>
        </p:spPr>
        <p:txBody>
          <a:bodyPr spcFirstLastPara="1" wrap="square" lIns="91425" tIns="91425" rIns="91425" bIns="91425" anchor="t" anchorCtr="0">
            <a:noAutofit/>
          </a:bodyPr>
          <a:lstStyle/>
          <a:p>
            <a:pPr marL="0" indent="0">
              <a:buNone/>
            </a:pPr>
            <a:r>
              <a:rPr lang="en-US" sz="1400" b="1" dirty="0" smtClean="0"/>
              <a:t>3</a:t>
            </a:r>
            <a:r>
              <a:rPr lang="en-US" sz="1400" b="1" dirty="0"/>
              <a:t>. Auto Regression (AR) Analysis: </a:t>
            </a:r>
            <a:endParaRPr lang="en-US" sz="1400" b="1" dirty="0" smtClean="0"/>
          </a:p>
          <a:p>
            <a:pPr marL="285750" indent="-285750">
              <a:buClr>
                <a:schemeClr val="tx2">
                  <a:lumMod val="10000"/>
                </a:schemeClr>
              </a:buClr>
              <a:buSzPct val="110000"/>
              <a:buFont typeface="Arial" pitchFamily="34" charset="0"/>
              <a:buChar char="•"/>
            </a:pPr>
            <a:r>
              <a:rPr lang="en-US" sz="1400" dirty="0" smtClean="0"/>
              <a:t>An AR </a:t>
            </a:r>
            <a:r>
              <a:rPr lang="en-US" sz="1400" dirty="0"/>
              <a:t>analysis was performed on the dataset. </a:t>
            </a:r>
            <a:endParaRPr lang="en-US" sz="1400" dirty="0" smtClean="0"/>
          </a:p>
          <a:p>
            <a:pPr marL="285750" indent="-285750">
              <a:buClr>
                <a:schemeClr val="tx2">
                  <a:lumMod val="10000"/>
                </a:schemeClr>
              </a:buClr>
              <a:buSzPct val="110000"/>
              <a:buFont typeface="Arial" pitchFamily="34" charset="0"/>
              <a:buChar char="•"/>
            </a:pPr>
            <a:r>
              <a:rPr lang="en-US" sz="1400" dirty="0" smtClean="0"/>
              <a:t>In </a:t>
            </a:r>
            <a:r>
              <a:rPr lang="en-US" sz="1400" dirty="0"/>
              <a:t>AR, we have some inputs and we multiply it with some weights and get the outputs as a continuous value. </a:t>
            </a:r>
            <a:endParaRPr lang="en-US" sz="1400" dirty="0" smtClean="0"/>
          </a:p>
          <a:p>
            <a:pPr marL="285750" indent="-285750">
              <a:buClr>
                <a:schemeClr val="tx2">
                  <a:lumMod val="10000"/>
                </a:schemeClr>
              </a:buClr>
              <a:buSzPct val="110000"/>
              <a:buFont typeface="Arial" pitchFamily="34" charset="0"/>
              <a:buChar char="•"/>
            </a:pPr>
            <a:r>
              <a:rPr lang="en-US" sz="1400" dirty="0" smtClean="0"/>
              <a:t>In </a:t>
            </a:r>
            <a:r>
              <a:rPr lang="en-US" sz="1400" dirty="0"/>
              <a:t>this analysis, we had tried to predict the future trip durations or the trip durations beyond the sample of data which we have actually taken into consideration. </a:t>
            </a:r>
            <a:endParaRPr lang="en-US" sz="1400" dirty="0" smtClean="0"/>
          </a:p>
          <a:p>
            <a:pPr marL="285750" indent="-285750">
              <a:buClr>
                <a:schemeClr val="tx2">
                  <a:lumMod val="10000"/>
                </a:schemeClr>
              </a:buClr>
              <a:buSzPct val="110000"/>
              <a:buFont typeface="Arial" pitchFamily="34" charset="0"/>
              <a:buChar char="•"/>
            </a:pPr>
            <a:r>
              <a:rPr lang="en-US" sz="1400" dirty="0" smtClean="0"/>
              <a:t>After doing the basic imports we did other things.</a:t>
            </a:r>
          </a:p>
          <a:p>
            <a:pPr marL="285750" indent="-285750">
              <a:buClr>
                <a:schemeClr val="tx2">
                  <a:lumMod val="10000"/>
                </a:schemeClr>
              </a:buClr>
              <a:buSzPct val="110000"/>
              <a:buFont typeface="Arial" pitchFamily="34" charset="0"/>
              <a:buChar char="•"/>
            </a:pPr>
            <a:r>
              <a:rPr lang="en-US" sz="1400" dirty="0" smtClean="0"/>
              <a:t>We read </a:t>
            </a:r>
            <a:r>
              <a:rPr lang="en-US" sz="1400" dirty="0"/>
              <a:t>the previously cleansed dataset and extracted only the necessary </a:t>
            </a:r>
            <a:r>
              <a:rPr lang="en-US" sz="1400" dirty="0" smtClean="0"/>
              <a:t>parameter. </a:t>
            </a:r>
          </a:p>
          <a:p>
            <a:pPr marL="285750" indent="-285750">
              <a:buClr>
                <a:schemeClr val="tx2">
                  <a:lumMod val="10000"/>
                </a:schemeClr>
              </a:buClr>
              <a:buSzPct val="110000"/>
              <a:buFont typeface="Arial" pitchFamily="34" charset="0"/>
              <a:buChar char="•"/>
            </a:pPr>
            <a:r>
              <a:rPr lang="en-US" sz="1400" dirty="0" smtClean="0"/>
              <a:t>We </a:t>
            </a:r>
            <a:r>
              <a:rPr lang="en-US" sz="1400" dirty="0"/>
              <a:t>then checked our data for stationarity. </a:t>
            </a:r>
            <a:endParaRPr lang="en-US" sz="1400" dirty="0" smtClean="0"/>
          </a:p>
          <a:p>
            <a:pPr marL="285750" indent="-285750">
              <a:buClr>
                <a:schemeClr val="tx2">
                  <a:lumMod val="10000"/>
                </a:schemeClr>
              </a:buClr>
              <a:buSzPct val="110000"/>
              <a:buFont typeface="Arial" pitchFamily="34" charset="0"/>
              <a:buChar char="•"/>
            </a:pPr>
            <a:r>
              <a:rPr lang="en-US" sz="1400" dirty="0" smtClean="0"/>
              <a:t>After performing the tests, we concluded that the data was stationary.</a:t>
            </a:r>
            <a:r>
              <a:rPr lang="en-US" sz="1400" dirty="0"/>
              <a:t> </a:t>
            </a:r>
            <a:endParaRPr lang="en-US" sz="1400" dirty="0" smtClean="0"/>
          </a:p>
          <a:p>
            <a:pPr marL="285750" indent="-285750">
              <a:buClr>
                <a:schemeClr val="tx2">
                  <a:lumMod val="10000"/>
                </a:schemeClr>
              </a:buClr>
              <a:buSzPct val="110000"/>
              <a:buFont typeface="Arial" pitchFamily="34" charset="0"/>
              <a:buChar char="•"/>
            </a:pPr>
            <a:r>
              <a:rPr lang="en-US" sz="1400" dirty="0" smtClean="0"/>
              <a:t>For the </a:t>
            </a:r>
            <a:r>
              <a:rPr lang="en-US" sz="1400" dirty="0"/>
              <a:t>training and testing purpose, we reserved some percentage of the data for training on the </a:t>
            </a:r>
            <a:r>
              <a:rPr lang="en-US" sz="1400" dirty="0" smtClean="0"/>
              <a:t>model.</a:t>
            </a:r>
            <a:r>
              <a:rPr lang="en-US" sz="1400" dirty="0"/>
              <a:t> </a:t>
            </a:r>
            <a:endParaRPr lang="en-US" sz="1400" dirty="0" smtClean="0"/>
          </a:p>
          <a:p>
            <a:pPr marL="285750" indent="-285750">
              <a:buClr>
                <a:schemeClr val="tx2">
                  <a:lumMod val="10000"/>
                </a:schemeClr>
              </a:buClr>
              <a:buSzPct val="110000"/>
              <a:buFont typeface="Arial" pitchFamily="34" charset="0"/>
              <a:buChar char="•"/>
            </a:pPr>
            <a:r>
              <a:rPr lang="en-US" sz="1400" dirty="0" smtClean="0"/>
              <a:t>After </a:t>
            </a:r>
            <a:r>
              <a:rPr lang="en-US" sz="1400" dirty="0"/>
              <a:t>training the model, we checked the parameters of the model and its summary</a:t>
            </a:r>
            <a:r>
              <a:rPr lang="en-US" sz="1400" dirty="0" smtClean="0"/>
              <a:t>.</a:t>
            </a:r>
            <a:r>
              <a:rPr lang="en-US" sz="1400" dirty="0"/>
              <a:t> </a:t>
            </a:r>
            <a:endParaRPr lang="en-US" sz="1400" dirty="0" smtClean="0"/>
          </a:p>
          <a:p>
            <a:pPr marL="285750" indent="-285750">
              <a:buClr>
                <a:schemeClr val="tx2">
                  <a:lumMod val="10000"/>
                </a:schemeClr>
              </a:buClr>
              <a:buSzPct val="110000"/>
              <a:buFont typeface="Arial" pitchFamily="34" charset="0"/>
              <a:buChar char="•"/>
            </a:pPr>
            <a:r>
              <a:rPr lang="en-US" sz="1400" dirty="0" smtClean="0"/>
              <a:t>After </a:t>
            </a:r>
            <a:r>
              <a:rPr lang="en-US" sz="1400" dirty="0"/>
              <a:t>we were done with making the predictions, we plotted the results in graphical format. </a:t>
            </a:r>
          </a:p>
          <a:p>
            <a:pPr marL="285750" indent="-285750">
              <a:buClr>
                <a:schemeClr val="tx2">
                  <a:lumMod val="10000"/>
                </a:schemeClr>
              </a:buClr>
              <a:buSzPct val="110000"/>
              <a:buFont typeface="Arial" pitchFamily="34" charset="0"/>
              <a:buChar char="•"/>
            </a:pPr>
            <a:endParaRPr lang="en-US" sz="1400" dirty="0"/>
          </a:p>
        </p:txBody>
      </p:sp>
    </p:spTree>
    <p:extLst>
      <p:ext uri="{BB962C8B-B14F-4D97-AF65-F5344CB8AC3E}">
        <p14:creationId xmlns:p14="http://schemas.microsoft.com/office/powerpoint/2010/main" val="36219827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17</a:t>
            </a:fld>
            <a:endParaRPr/>
          </a:p>
        </p:txBody>
      </p:sp>
      <p:sp>
        <p:nvSpPr>
          <p:cNvPr id="6" name="Google Shape;115;p14"/>
          <p:cNvSpPr txBox="1">
            <a:spLocks noGrp="1"/>
          </p:cNvSpPr>
          <p:nvPr>
            <p:ph type="body" idx="1"/>
          </p:nvPr>
        </p:nvSpPr>
        <p:spPr>
          <a:xfrm>
            <a:off x="1115616" y="987574"/>
            <a:ext cx="7503073" cy="3888432"/>
          </a:xfrm>
          <a:prstGeom prst="rect">
            <a:avLst/>
          </a:prstGeom>
        </p:spPr>
        <p:txBody>
          <a:bodyPr spcFirstLastPara="1" wrap="square" lIns="91425" tIns="91425" rIns="91425" bIns="91425" anchor="t" anchorCtr="0">
            <a:noAutofit/>
          </a:bodyPr>
          <a:lstStyle/>
          <a:p>
            <a:pPr marL="0" lvl="0" indent="0">
              <a:buNone/>
            </a:pPr>
            <a:r>
              <a:rPr lang="en-US" sz="1400" b="1" dirty="0" smtClean="0"/>
              <a:t>4</a:t>
            </a:r>
            <a:r>
              <a:rPr lang="en-US" sz="1400" b="1" dirty="0"/>
              <a:t>. Auto Regressive Integrated Moving Average (ARIMA) Analysis: </a:t>
            </a:r>
            <a:endParaRPr lang="en-US" sz="1400" b="1" dirty="0" smtClean="0"/>
          </a:p>
          <a:p>
            <a:pPr marL="285750" lvl="0" indent="-285750">
              <a:buClr>
                <a:schemeClr val="tx2">
                  <a:lumMod val="10000"/>
                </a:schemeClr>
              </a:buClr>
              <a:buSzPct val="110000"/>
              <a:buFont typeface="Arial" pitchFamily="34" charset="0"/>
              <a:buChar char="•"/>
            </a:pPr>
            <a:r>
              <a:rPr lang="en-US" sz="1400" dirty="0" smtClean="0"/>
              <a:t>In </a:t>
            </a:r>
            <a:r>
              <a:rPr lang="en-US" sz="1400" dirty="0"/>
              <a:t>ARMA, we </a:t>
            </a:r>
            <a:r>
              <a:rPr lang="en-US" sz="1400" dirty="0" smtClean="0"/>
              <a:t>took </a:t>
            </a:r>
            <a:r>
              <a:rPr lang="en-US" sz="1400" dirty="0"/>
              <a:t>into consideration the previous values of our data in addition to the previous errors which becomes our inputs for reaching the output or future values. </a:t>
            </a:r>
            <a:endParaRPr lang="en-US" sz="1400" dirty="0" smtClean="0"/>
          </a:p>
          <a:p>
            <a:pPr marL="285750" lvl="0" indent="-285750">
              <a:buClr>
                <a:schemeClr val="tx2">
                  <a:lumMod val="10000"/>
                </a:schemeClr>
              </a:buClr>
              <a:buSzPct val="110000"/>
              <a:buFont typeface="Arial" pitchFamily="34" charset="0"/>
              <a:buChar char="•"/>
            </a:pPr>
            <a:r>
              <a:rPr lang="en-US" sz="1400" dirty="0" smtClean="0"/>
              <a:t>The </a:t>
            </a:r>
            <a:r>
              <a:rPr lang="en-US" sz="1400" dirty="0"/>
              <a:t>ACF (Auto Correlation Function) and PACF (Partial Auto Correlation Function) have a role to play in ARMA. </a:t>
            </a:r>
            <a:endParaRPr lang="en-US" sz="1400" dirty="0" smtClean="0"/>
          </a:p>
          <a:p>
            <a:pPr marL="285750" lvl="0" indent="-285750">
              <a:buClr>
                <a:schemeClr val="tx2">
                  <a:lumMod val="10000"/>
                </a:schemeClr>
              </a:buClr>
              <a:buSzPct val="110000"/>
              <a:buFont typeface="Arial" pitchFamily="34" charset="0"/>
              <a:buChar char="•"/>
            </a:pPr>
            <a:r>
              <a:rPr lang="en-US" sz="1400" dirty="0" smtClean="0"/>
              <a:t>The </a:t>
            </a:r>
            <a:r>
              <a:rPr lang="en-US" sz="1400" dirty="0"/>
              <a:t>inputs are the past trip durations, each of which came with the start time of the bike share trip</a:t>
            </a:r>
            <a:r>
              <a:rPr lang="en-US" sz="1400" dirty="0" smtClean="0"/>
              <a:t>. </a:t>
            </a:r>
          </a:p>
          <a:p>
            <a:pPr marL="285750" lvl="0" indent="-285750">
              <a:buClr>
                <a:schemeClr val="tx2">
                  <a:lumMod val="10000"/>
                </a:schemeClr>
              </a:buClr>
              <a:buSzPct val="110000"/>
              <a:buFont typeface="Arial" pitchFamily="34" charset="0"/>
              <a:buChar char="•"/>
            </a:pPr>
            <a:r>
              <a:rPr lang="en-US" sz="1400" dirty="0" smtClean="0"/>
              <a:t>We imported the modules and read the data.</a:t>
            </a:r>
          </a:p>
          <a:p>
            <a:pPr marL="285750" lvl="0" indent="-285750">
              <a:buClr>
                <a:schemeClr val="tx2">
                  <a:lumMod val="10000"/>
                </a:schemeClr>
              </a:buClr>
              <a:buSzPct val="110000"/>
              <a:buFont typeface="Arial" pitchFamily="34" charset="0"/>
              <a:buChar char="•"/>
            </a:pPr>
            <a:r>
              <a:rPr lang="en-US" sz="1400" dirty="0" smtClean="0"/>
              <a:t>We ran ADF test. </a:t>
            </a:r>
          </a:p>
          <a:p>
            <a:pPr marL="285750" indent="-285750">
              <a:buClr>
                <a:schemeClr val="tx2">
                  <a:lumMod val="10000"/>
                </a:schemeClr>
              </a:buClr>
              <a:buSzPct val="110000"/>
              <a:buFont typeface="Arial" pitchFamily="34" charset="0"/>
              <a:buChar char="•"/>
            </a:pPr>
            <a:r>
              <a:rPr lang="en-US" sz="1400" dirty="0" smtClean="0"/>
              <a:t>After performing the test, we </a:t>
            </a:r>
            <a:r>
              <a:rPr lang="en-US" sz="1400" dirty="0"/>
              <a:t>concluded that the data was stationary. </a:t>
            </a:r>
            <a:endParaRPr lang="en-US" sz="1400" dirty="0" smtClean="0"/>
          </a:p>
          <a:p>
            <a:pPr marL="285750" indent="-285750">
              <a:buClr>
                <a:schemeClr val="tx2">
                  <a:lumMod val="10000"/>
                </a:schemeClr>
              </a:buClr>
              <a:buSzPct val="110000"/>
              <a:buFont typeface="Arial" pitchFamily="34" charset="0"/>
              <a:buChar char="•"/>
            </a:pPr>
            <a:r>
              <a:rPr lang="en-US" sz="1400" dirty="0" smtClean="0"/>
              <a:t>After </a:t>
            </a:r>
            <a:r>
              <a:rPr lang="en-US" sz="1400" dirty="0"/>
              <a:t>getting the best </a:t>
            </a:r>
            <a:r>
              <a:rPr lang="en-US" sz="1400" dirty="0" smtClean="0"/>
              <a:t>mode, </a:t>
            </a:r>
            <a:r>
              <a:rPr lang="en-US" sz="1400" dirty="0"/>
              <a:t>we </a:t>
            </a:r>
            <a:r>
              <a:rPr lang="en-US" sz="1400" dirty="0" err="1"/>
              <a:t>splitted</a:t>
            </a:r>
            <a:r>
              <a:rPr lang="en-US" sz="1400" dirty="0"/>
              <a:t> the dataset into training and </a:t>
            </a:r>
            <a:r>
              <a:rPr lang="en-US" sz="1400" dirty="0" smtClean="0"/>
              <a:t>testing.</a:t>
            </a:r>
          </a:p>
          <a:p>
            <a:pPr marL="285750" indent="-285750">
              <a:buClr>
                <a:schemeClr val="tx2">
                  <a:lumMod val="10000"/>
                </a:schemeClr>
              </a:buClr>
              <a:buSzPct val="110000"/>
              <a:buFont typeface="Arial" pitchFamily="34" charset="0"/>
              <a:buChar char="•"/>
            </a:pPr>
            <a:r>
              <a:rPr lang="en-US" sz="1400" dirty="0" smtClean="0"/>
              <a:t>After </a:t>
            </a:r>
            <a:r>
              <a:rPr lang="en-US" sz="1400" dirty="0"/>
              <a:t>we were done with making the predictions, we plotted the results in graphical format</a:t>
            </a:r>
            <a:r>
              <a:rPr lang="en-US" sz="1400" dirty="0" smtClean="0"/>
              <a:t>.</a:t>
            </a:r>
            <a:r>
              <a:rPr lang="en-US" sz="1400" dirty="0"/>
              <a:t> </a:t>
            </a:r>
            <a:endParaRPr lang="en-US" sz="1400" dirty="0" smtClean="0"/>
          </a:p>
          <a:p>
            <a:pPr marL="285750" indent="-285750">
              <a:buClr>
                <a:schemeClr val="tx2">
                  <a:lumMod val="10000"/>
                </a:schemeClr>
              </a:buClr>
              <a:buSzPct val="110000"/>
              <a:buFont typeface="Arial" pitchFamily="34" charset="0"/>
              <a:buChar char="•"/>
            </a:pPr>
            <a:r>
              <a:rPr lang="en-US" sz="1400" dirty="0" smtClean="0"/>
              <a:t>We calculated </a:t>
            </a:r>
            <a:r>
              <a:rPr lang="en-US" sz="1400" dirty="0"/>
              <a:t>the error in our predictions by making use of RMSE </a:t>
            </a:r>
            <a:r>
              <a:rPr lang="en-US" sz="1400" dirty="0" smtClean="0"/>
              <a:t>value</a:t>
            </a:r>
            <a:r>
              <a:rPr lang="en-US" sz="1400" dirty="0"/>
              <a:t>. </a:t>
            </a:r>
          </a:p>
        </p:txBody>
      </p:sp>
    </p:spTree>
    <p:extLst>
      <p:ext uri="{BB962C8B-B14F-4D97-AF65-F5344CB8AC3E}">
        <p14:creationId xmlns:p14="http://schemas.microsoft.com/office/powerpoint/2010/main" val="11709852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18</a:t>
            </a:fld>
            <a:endParaRPr/>
          </a:p>
        </p:txBody>
      </p:sp>
      <p:sp>
        <p:nvSpPr>
          <p:cNvPr id="6" name="Google Shape;115;p14"/>
          <p:cNvSpPr txBox="1">
            <a:spLocks noGrp="1"/>
          </p:cNvSpPr>
          <p:nvPr>
            <p:ph type="body" idx="1"/>
          </p:nvPr>
        </p:nvSpPr>
        <p:spPr>
          <a:xfrm>
            <a:off x="1115616" y="1059582"/>
            <a:ext cx="7503073" cy="3888432"/>
          </a:xfrm>
          <a:prstGeom prst="rect">
            <a:avLst/>
          </a:prstGeom>
        </p:spPr>
        <p:txBody>
          <a:bodyPr spcFirstLastPara="1" wrap="square" lIns="91425" tIns="91425" rIns="91425" bIns="91425" anchor="t" anchorCtr="0">
            <a:noAutofit/>
          </a:bodyPr>
          <a:lstStyle/>
          <a:p>
            <a:pPr marL="0" indent="0">
              <a:buNone/>
            </a:pPr>
            <a:r>
              <a:rPr lang="en-US" sz="1400" b="1" dirty="0" smtClean="0"/>
              <a:t>5. </a:t>
            </a:r>
            <a:r>
              <a:rPr lang="en-US" sz="1400" b="1" dirty="0"/>
              <a:t>Time Series Forecasting using Machine Learning (LR and Random Forest): </a:t>
            </a:r>
            <a:endParaRPr lang="en-US" sz="1400" b="1" dirty="0" smtClean="0"/>
          </a:p>
          <a:p>
            <a:pPr marL="285750" indent="-285750">
              <a:buClr>
                <a:schemeClr val="tx2">
                  <a:lumMod val="10000"/>
                </a:schemeClr>
              </a:buClr>
              <a:buSzPct val="110000"/>
              <a:buFont typeface="Arial" pitchFamily="34" charset="0"/>
              <a:buChar char="•"/>
            </a:pPr>
            <a:r>
              <a:rPr lang="en-US" sz="1400" dirty="0" smtClean="0"/>
              <a:t>Two </a:t>
            </a:r>
            <a:r>
              <a:rPr lang="en-US" sz="1400" dirty="0"/>
              <a:t>ML models namely Random Forest and Linear Regression were used to make predictions. </a:t>
            </a:r>
            <a:endParaRPr lang="en-US" sz="1400" dirty="0" smtClean="0"/>
          </a:p>
          <a:p>
            <a:pPr marL="285750" indent="-285750">
              <a:buClr>
                <a:schemeClr val="tx2">
                  <a:lumMod val="10000"/>
                </a:schemeClr>
              </a:buClr>
              <a:buSzPct val="110000"/>
              <a:buFont typeface="Arial" pitchFamily="34" charset="0"/>
              <a:buChar char="•"/>
            </a:pPr>
            <a:r>
              <a:rPr lang="en-US" sz="1400" dirty="0" smtClean="0"/>
              <a:t>We read the data and imported necessary modules.</a:t>
            </a:r>
          </a:p>
          <a:p>
            <a:pPr marL="285750" indent="-285750">
              <a:buClr>
                <a:schemeClr val="tx2">
                  <a:lumMod val="10000"/>
                </a:schemeClr>
              </a:buClr>
              <a:buSzPct val="110000"/>
              <a:buFont typeface="Arial" pitchFamily="34" charset="0"/>
              <a:buChar char="•"/>
            </a:pPr>
            <a:r>
              <a:rPr lang="en-US" sz="1400" dirty="0" smtClean="0"/>
              <a:t>We </a:t>
            </a:r>
            <a:r>
              <a:rPr lang="en-US" sz="1400" dirty="0"/>
              <a:t>created 3 additional columns in our dataset by shifting the values from the original </a:t>
            </a:r>
            <a:r>
              <a:rPr lang="en-US" sz="1400" dirty="0" err="1">
                <a:latin typeface="Open Sans" pitchFamily="34" charset="0"/>
                <a:ea typeface="Open Sans" pitchFamily="34" charset="0"/>
                <a:cs typeface="Open Sans" pitchFamily="34" charset="0"/>
              </a:rPr>
              <a:t>trip_duration</a:t>
            </a:r>
            <a:r>
              <a:rPr lang="en-US" sz="1400" dirty="0"/>
              <a:t> column by one row, successively for each of the successive </a:t>
            </a:r>
            <a:r>
              <a:rPr lang="en-US" sz="1400" dirty="0" smtClean="0"/>
              <a:t>columns.</a:t>
            </a:r>
          </a:p>
          <a:p>
            <a:pPr marL="285750" indent="-285750">
              <a:buClr>
                <a:schemeClr val="tx2">
                  <a:lumMod val="10000"/>
                </a:schemeClr>
              </a:buClr>
              <a:buSzPct val="110000"/>
              <a:buFont typeface="Arial" pitchFamily="34" charset="0"/>
              <a:buChar char="•"/>
            </a:pPr>
            <a:r>
              <a:rPr lang="en-US" sz="1400" dirty="0" smtClean="0"/>
              <a:t>After </a:t>
            </a:r>
            <a:r>
              <a:rPr lang="en-US" sz="1400" dirty="0"/>
              <a:t>a slight data preprocessing, and splitting the dataset into training and testing sets, we fitted the 2 models onto the training data. </a:t>
            </a:r>
            <a:endParaRPr lang="en-US" sz="1400" dirty="0" smtClean="0"/>
          </a:p>
          <a:p>
            <a:pPr marL="285750" indent="-285750">
              <a:buClr>
                <a:schemeClr val="tx2">
                  <a:lumMod val="10000"/>
                </a:schemeClr>
              </a:buClr>
              <a:buSzPct val="110000"/>
              <a:buFont typeface="Arial" pitchFamily="34" charset="0"/>
              <a:buChar char="•"/>
            </a:pPr>
            <a:r>
              <a:rPr lang="en-US" sz="1400" dirty="0" smtClean="0"/>
              <a:t>We </a:t>
            </a:r>
            <a:r>
              <a:rPr lang="en-US" sz="1400" dirty="0"/>
              <a:t>predicted the results by using the test set for both Random Forest and Linear Regression as well and plotted the results in 2 separate graphs, one for each of the models. </a:t>
            </a:r>
            <a:endParaRPr lang="en-US" sz="1400" dirty="0" smtClean="0"/>
          </a:p>
          <a:p>
            <a:pPr marL="285750" indent="-285750">
              <a:buClr>
                <a:schemeClr val="tx2">
                  <a:lumMod val="10000"/>
                </a:schemeClr>
              </a:buClr>
              <a:buSzPct val="110000"/>
              <a:buFont typeface="Arial" pitchFamily="34" charset="0"/>
              <a:buChar char="•"/>
            </a:pPr>
            <a:r>
              <a:rPr lang="en-US" sz="1400" dirty="0" smtClean="0"/>
              <a:t>To </a:t>
            </a:r>
            <a:r>
              <a:rPr lang="en-US" sz="1400" dirty="0"/>
              <a:t>compare the accuracy of the predictions made by the two models, we calculated the MSE </a:t>
            </a:r>
            <a:r>
              <a:rPr lang="en-US" sz="1400" dirty="0" smtClean="0"/>
              <a:t>for </a:t>
            </a:r>
            <a:r>
              <a:rPr lang="en-US" sz="1400" dirty="0"/>
              <a:t>each. </a:t>
            </a:r>
            <a:endParaRPr lang="en-US" sz="1400" dirty="0" smtClean="0"/>
          </a:p>
          <a:p>
            <a:pPr marL="285750" indent="-285750">
              <a:buClr>
                <a:schemeClr val="tx2">
                  <a:lumMod val="10000"/>
                </a:schemeClr>
              </a:buClr>
              <a:buSzPct val="110000"/>
              <a:buFont typeface="Arial" pitchFamily="34" charset="0"/>
              <a:buChar char="•"/>
            </a:pPr>
            <a:r>
              <a:rPr lang="en-US" sz="1400" dirty="0" smtClean="0"/>
              <a:t>We did the conclusion.</a:t>
            </a:r>
            <a:endParaRPr lang="en-US" sz="1400" dirty="0"/>
          </a:p>
        </p:txBody>
      </p:sp>
    </p:spTree>
    <p:extLst>
      <p:ext uri="{BB962C8B-B14F-4D97-AF65-F5344CB8AC3E}">
        <p14:creationId xmlns:p14="http://schemas.microsoft.com/office/powerpoint/2010/main" val="34271687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19</a:t>
            </a:fld>
            <a:endParaRPr/>
          </a:p>
        </p:txBody>
      </p:sp>
      <p:sp>
        <p:nvSpPr>
          <p:cNvPr id="6" name="Google Shape;115;p14"/>
          <p:cNvSpPr txBox="1">
            <a:spLocks noGrp="1"/>
          </p:cNvSpPr>
          <p:nvPr>
            <p:ph type="body" idx="1"/>
          </p:nvPr>
        </p:nvSpPr>
        <p:spPr>
          <a:xfrm>
            <a:off x="1115616" y="1059582"/>
            <a:ext cx="7503073" cy="3888432"/>
          </a:xfrm>
          <a:prstGeom prst="rect">
            <a:avLst/>
          </a:prstGeom>
        </p:spPr>
        <p:txBody>
          <a:bodyPr spcFirstLastPara="1" wrap="square" lIns="91425" tIns="91425" rIns="91425" bIns="91425" anchor="t" anchorCtr="0">
            <a:noAutofit/>
          </a:bodyPr>
          <a:lstStyle/>
          <a:p>
            <a:pPr marL="0" lvl="0" indent="0">
              <a:buNone/>
            </a:pPr>
            <a:r>
              <a:rPr lang="en-US" sz="1400" b="1" dirty="0" smtClean="0"/>
              <a:t>6. </a:t>
            </a:r>
            <a:r>
              <a:rPr lang="en-US" sz="1400" b="1" dirty="0"/>
              <a:t>RNN Approach (More Specifically: LSTM): </a:t>
            </a:r>
            <a:endParaRPr lang="en-US" sz="1400" b="1" dirty="0" smtClean="0"/>
          </a:p>
          <a:p>
            <a:pPr marL="285750" lvl="0" indent="-285750">
              <a:buClr>
                <a:schemeClr val="tx2">
                  <a:lumMod val="10000"/>
                </a:schemeClr>
              </a:buClr>
              <a:buSzPct val="110000"/>
              <a:buFont typeface="Arial" pitchFamily="34" charset="0"/>
              <a:buChar char="•"/>
            </a:pPr>
            <a:r>
              <a:rPr lang="en-US" sz="1400" dirty="0" smtClean="0"/>
              <a:t>A </a:t>
            </a:r>
            <a:r>
              <a:rPr lang="en-US" sz="1400" dirty="0"/>
              <a:t>RNN is a form of ANN that is commonly used to make predictions on data where there normally involves a sequence. </a:t>
            </a:r>
            <a:endParaRPr lang="en-US" sz="1400" dirty="0" smtClean="0"/>
          </a:p>
          <a:p>
            <a:pPr marL="285750" lvl="0" indent="-285750">
              <a:buClr>
                <a:schemeClr val="tx2">
                  <a:lumMod val="10000"/>
                </a:schemeClr>
              </a:buClr>
              <a:buSzPct val="110000"/>
              <a:buFont typeface="Arial" pitchFamily="34" charset="0"/>
              <a:buChar char="•"/>
            </a:pPr>
            <a:r>
              <a:rPr lang="en-US" sz="1400" dirty="0" smtClean="0"/>
              <a:t>All the important components were imported and read the data. </a:t>
            </a:r>
          </a:p>
          <a:p>
            <a:pPr marL="285750" lvl="0" indent="-285750">
              <a:buClr>
                <a:schemeClr val="tx2">
                  <a:lumMod val="10000"/>
                </a:schemeClr>
              </a:buClr>
              <a:buSzPct val="110000"/>
              <a:buFont typeface="Arial" pitchFamily="34" charset="0"/>
              <a:buChar char="•"/>
            </a:pPr>
            <a:r>
              <a:rPr lang="en-US" sz="1400" dirty="0" smtClean="0"/>
              <a:t>We </a:t>
            </a:r>
            <a:r>
              <a:rPr lang="en-US" sz="1400" dirty="0"/>
              <a:t>hadn't checked for the </a:t>
            </a:r>
            <a:r>
              <a:rPr lang="en-US" sz="1400" dirty="0" err="1"/>
              <a:t>stationarity</a:t>
            </a:r>
            <a:r>
              <a:rPr lang="en-US" sz="1400" dirty="0"/>
              <a:t> in our data, because technically RNN can work with non-stationary data as well and do not require the data to be stationary. </a:t>
            </a:r>
          </a:p>
          <a:p>
            <a:pPr marL="285750" lvl="0" indent="-285750">
              <a:buClr>
                <a:schemeClr val="tx2">
                  <a:lumMod val="10000"/>
                </a:schemeClr>
              </a:buClr>
              <a:buSzPct val="110000"/>
              <a:buFont typeface="Arial" pitchFamily="34" charset="0"/>
              <a:buChar char="•"/>
            </a:pPr>
            <a:r>
              <a:rPr lang="en-US" sz="1400" dirty="0" smtClean="0"/>
              <a:t>We </a:t>
            </a:r>
            <a:r>
              <a:rPr lang="en-US" sz="1400" dirty="0" err="1"/>
              <a:t>splitted</a:t>
            </a:r>
            <a:r>
              <a:rPr lang="en-US" sz="1400" dirty="0"/>
              <a:t> the dataset into training and testing sets. </a:t>
            </a:r>
            <a:endParaRPr lang="en-US" sz="1400" dirty="0" smtClean="0"/>
          </a:p>
          <a:p>
            <a:pPr marL="285750" indent="-285750">
              <a:buClr>
                <a:schemeClr val="tx2">
                  <a:lumMod val="10000"/>
                </a:schemeClr>
              </a:buClr>
              <a:buSzPct val="110000"/>
              <a:buFont typeface="Arial" pitchFamily="34" charset="0"/>
              <a:buChar char="•"/>
            </a:pPr>
            <a:r>
              <a:rPr lang="en-US" sz="1400" dirty="0" smtClean="0"/>
              <a:t>We </a:t>
            </a:r>
            <a:r>
              <a:rPr lang="en-US" sz="1400" dirty="0"/>
              <a:t>preprocessed the data using a </a:t>
            </a:r>
            <a:r>
              <a:rPr lang="en-US" sz="1400" dirty="0" err="1"/>
              <a:t>MinMaxScaler</a:t>
            </a:r>
            <a:r>
              <a:rPr lang="en-US" sz="1400" dirty="0"/>
              <a:t> for converting the data into a scale of 0 to 1. </a:t>
            </a:r>
            <a:endParaRPr lang="en-US" sz="1400" dirty="0" smtClean="0"/>
          </a:p>
          <a:p>
            <a:pPr marL="285750" indent="-285750">
              <a:buClr>
                <a:schemeClr val="tx2">
                  <a:lumMod val="10000"/>
                </a:schemeClr>
              </a:buClr>
              <a:buSzPct val="110000"/>
              <a:buFont typeface="Arial" pitchFamily="34" charset="0"/>
              <a:buChar char="•"/>
            </a:pPr>
            <a:r>
              <a:rPr lang="en-US" sz="1400" dirty="0" smtClean="0"/>
              <a:t>We </a:t>
            </a:r>
            <a:r>
              <a:rPr lang="en-US" sz="1400" dirty="0"/>
              <a:t>finally created the model after calling the Sequential, Dense and LSTM classes from </a:t>
            </a:r>
            <a:r>
              <a:rPr lang="en-US" sz="1400" dirty="0" err="1"/>
              <a:t>keras</a:t>
            </a:r>
            <a:r>
              <a:rPr lang="en-US" sz="1400" dirty="0"/>
              <a:t>. </a:t>
            </a:r>
            <a:endParaRPr lang="en-US" sz="1400" dirty="0" smtClean="0"/>
          </a:p>
          <a:p>
            <a:pPr marL="285750" indent="-285750">
              <a:buClr>
                <a:schemeClr val="tx2">
                  <a:lumMod val="10000"/>
                </a:schemeClr>
              </a:buClr>
              <a:buSzPct val="110000"/>
              <a:buFont typeface="Arial" pitchFamily="34" charset="0"/>
              <a:buChar char="•"/>
            </a:pPr>
            <a:r>
              <a:rPr lang="en-US" sz="1400" dirty="0" smtClean="0"/>
              <a:t>We </a:t>
            </a:r>
            <a:r>
              <a:rPr lang="en-US" sz="1400" dirty="0"/>
              <a:t>added an LSTM layer with a 100 neurons, and the activation function as the RELU activation function. </a:t>
            </a:r>
            <a:endParaRPr lang="en-US" sz="1400" dirty="0" smtClean="0"/>
          </a:p>
          <a:p>
            <a:pPr marL="285750" indent="-285750">
              <a:buClr>
                <a:schemeClr val="tx2">
                  <a:lumMod val="10000"/>
                </a:schemeClr>
              </a:buClr>
              <a:buSzPct val="110000"/>
              <a:buFont typeface="Arial" pitchFamily="34" charset="0"/>
              <a:buChar char="•"/>
            </a:pPr>
            <a:r>
              <a:rPr lang="en-US" sz="1400" dirty="0" smtClean="0"/>
              <a:t>We </a:t>
            </a:r>
            <a:r>
              <a:rPr lang="en-US" sz="1400" dirty="0"/>
              <a:t>finally compiled the model using the Adam optimizer and MSE as the loss function. </a:t>
            </a:r>
          </a:p>
          <a:p>
            <a:pPr marL="285750" lvl="0" indent="-285750">
              <a:buClr>
                <a:schemeClr val="tx2">
                  <a:lumMod val="10000"/>
                </a:schemeClr>
              </a:buClr>
              <a:buSzPct val="110000"/>
              <a:buFont typeface="Arial" pitchFamily="34" charset="0"/>
              <a:buChar char="•"/>
            </a:pPr>
            <a:endParaRPr lang="en-US" sz="1400" dirty="0"/>
          </a:p>
        </p:txBody>
      </p:sp>
    </p:spTree>
    <p:extLst>
      <p:ext uri="{BB962C8B-B14F-4D97-AF65-F5344CB8AC3E}">
        <p14:creationId xmlns:p14="http://schemas.microsoft.com/office/powerpoint/2010/main" val="34174759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5" name="Google Shape;125;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a:t>
            </a:fld>
            <a:endParaRPr dirty="0"/>
          </a:p>
        </p:txBody>
      </p:sp>
      <p:pic>
        <p:nvPicPr>
          <p:cNvPr id="2050" name="Picture 2" descr="F:\VIT\BOOKS AND REFERENCES\7. FALL SEMESTER 2022-23\Cyclistic-Bike-Share\vault\Bicycle_Picture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51470"/>
            <a:ext cx="7704856" cy="4810134"/>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24;p15"/>
          <p:cNvSpPr txBox="1">
            <a:spLocks/>
          </p:cNvSpPr>
          <p:nvPr/>
        </p:nvSpPr>
        <p:spPr>
          <a:xfrm>
            <a:off x="1673678" y="1491630"/>
            <a:ext cx="7092788" cy="25202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1"/>
              </a:buClr>
              <a:buSzPts val="3000"/>
              <a:buFont typeface="Roboto"/>
              <a:buChar char="▸"/>
              <a:defRPr sz="3000" b="0" i="0" u="none" strike="noStrike" cap="none">
                <a:solidFill>
                  <a:schemeClr val="dk1"/>
                </a:solidFill>
                <a:latin typeface="Roboto"/>
                <a:ea typeface="Roboto"/>
                <a:cs typeface="Roboto"/>
                <a:sym typeface="Roboto"/>
              </a:defRPr>
            </a:lvl1pPr>
            <a:lvl2pPr marL="914400" marR="0" lvl="1" indent="-381000" algn="l" rtl="0">
              <a:lnSpc>
                <a:spcPct val="100000"/>
              </a:lnSpc>
              <a:spcBef>
                <a:spcPts val="0"/>
              </a:spcBef>
              <a:spcAft>
                <a:spcPts val="0"/>
              </a:spcAft>
              <a:buClr>
                <a:schemeClr val="accent2"/>
              </a:buClr>
              <a:buSzPts val="2400"/>
              <a:buFont typeface="Roboto"/>
              <a:buChar char="▹"/>
              <a:defRPr sz="2400" b="0" i="0" u="none" strike="noStrike" cap="none">
                <a:solidFill>
                  <a:schemeClr val="dk1"/>
                </a:solidFill>
                <a:latin typeface="Roboto"/>
                <a:ea typeface="Roboto"/>
                <a:cs typeface="Roboto"/>
                <a:sym typeface="Roboto"/>
              </a:defRPr>
            </a:lvl2pPr>
            <a:lvl3pPr marL="1371600" marR="0" lvl="2" indent="-381000" algn="l" rtl="0">
              <a:lnSpc>
                <a:spcPct val="100000"/>
              </a:lnSpc>
              <a:spcBef>
                <a:spcPts val="0"/>
              </a:spcBef>
              <a:spcAft>
                <a:spcPts val="0"/>
              </a:spcAft>
              <a:buClr>
                <a:schemeClr val="accent5"/>
              </a:buClr>
              <a:buSzPts val="2400"/>
              <a:buFont typeface="Roboto"/>
              <a:buChar char="▹"/>
              <a:defRPr sz="2400" b="0" i="0" u="none" strike="noStrike" cap="none">
                <a:solidFill>
                  <a:schemeClr val="dk1"/>
                </a:solidFill>
                <a:latin typeface="Roboto"/>
                <a:ea typeface="Roboto"/>
                <a:cs typeface="Roboto"/>
                <a:sym typeface="Roboto"/>
              </a:defRPr>
            </a:lvl3pPr>
            <a:lvl4pPr marL="1828800" marR="0" lvl="3"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4pPr>
            <a:lvl5pPr marL="2286000" marR="0" lvl="4"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5pPr>
            <a:lvl6pPr marL="2743200" marR="0" lvl="5"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6pPr>
            <a:lvl7pPr marL="3200400" marR="0" lvl="6"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7pPr>
            <a:lvl8pPr marL="3657600" marR="0" lvl="7"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8pPr>
            <a:lvl9pPr marL="4114800" marR="0" lvl="8"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9pPr>
          </a:lstStyle>
          <a:p>
            <a:pPr marL="0" indent="0">
              <a:buFont typeface="Roboto"/>
              <a:buNone/>
            </a:pPr>
            <a:r>
              <a:rPr lang="en-US" sz="2000" dirty="0" smtClean="0">
                <a:solidFill>
                  <a:schemeClr val="bg1"/>
                </a:solidFill>
              </a:rPr>
              <a:t>This research work will mainly revolve around understanding how subscribers and customers of Divvy bike-share service use bikes differently. The comparison along with other tasks will later be used to design marketing strategies aimed at converting customers to subscribers.</a:t>
            </a:r>
            <a:endParaRPr lang="en-US" sz="2000" b="1" dirty="0">
              <a:solidFill>
                <a:schemeClr val="bg1"/>
              </a:solidFill>
            </a:endParaRPr>
          </a:p>
        </p:txBody>
      </p:sp>
      <p:sp>
        <p:nvSpPr>
          <p:cNvPr id="7" name="Google Shape;123;p15"/>
          <p:cNvSpPr txBox="1">
            <a:spLocks/>
          </p:cNvSpPr>
          <p:nvPr/>
        </p:nvSpPr>
        <p:spPr>
          <a:xfrm>
            <a:off x="1763688" y="195486"/>
            <a:ext cx="3550500" cy="1159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1pPr>
            <a:lvl2pPr marR="0" lvl="1"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2pPr>
            <a:lvl3pPr marR="0" lvl="2"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3pPr>
            <a:lvl4pPr marR="0" lvl="3"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4pPr>
            <a:lvl5pPr marR="0" lvl="4"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5pPr>
            <a:lvl6pPr marR="0" lvl="5"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6pPr>
            <a:lvl7pPr marR="0" lvl="6"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7pPr>
            <a:lvl8pPr marR="0" lvl="7"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8pPr>
            <a:lvl9pPr marR="0" lvl="8"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9pPr>
          </a:lstStyle>
          <a:p>
            <a:r>
              <a:rPr lang="en-IN" sz="4800" dirty="0" smtClean="0">
                <a:solidFill>
                  <a:srgbClr val="FF8700"/>
                </a:solidFill>
              </a:rPr>
              <a:t>OUTLINE</a:t>
            </a:r>
            <a:endParaRPr lang="en-IN" sz="4800" dirty="0">
              <a:solidFill>
                <a:srgbClr val="FF8700"/>
              </a:solidFill>
            </a:endParaRPr>
          </a:p>
        </p:txBody>
      </p:sp>
    </p:spTree>
    <p:extLst>
      <p:ext uri="{BB962C8B-B14F-4D97-AF65-F5344CB8AC3E}">
        <p14:creationId xmlns:p14="http://schemas.microsoft.com/office/powerpoint/2010/main" val="2820086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20</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285750" lvl="0" indent="-285750">
              <a:buClr>
                <a:schemeClr val="tx2">
                  <a:lumMod val="10000"/>
                </a:schemeClr>
              </a:buClr>
              <a:buSzPct val="110000"/>
              <a:buFont typeface="Arial" pitchFamily="34" charset="0"/>
              <a:buChar char="•"/>
            </a:pPr>
            <a:r>
              <a:rPr lang="en-US" sz="1400" dirty="0"/>
              <a:t>We fitted the model for 50 epochs. </a:t>
            </a:r>
            <a:endParaRPr lang="en-US" sz="1400" dirty="0" smtClean="0"/>
          </a:p>
          <a:p>
            <a:pPr marL="285750" lvl="0" indent="-285750">
              <a:buClr>
                <a:schemeClr val="tx2">
                  <a:lumMod val="10000"/>
                </a:schemeClr>
              </a:buClr>
              <a:buSzPct val="110000"/>
              <a:buFont typeface="Arial" pitchFamily="34" charset="0"/>
              <a:buChar char="•"/>
            </a:pPr>
            <a:r>
              <a:rPr lang="en-US" sz="1400" dirty="0" smtClean="0"/>
              <a:t>After </a:t>
            </a:r>
            <a:r>
              <a:rPr lang="en-US" sz="1400" dirty="0"/>
              <a:t>training the model, we computed the loss for each epoch, and we also plotted it. </a:t>
            </a:r>
            <a:endParaRPr lang="en-US" sz="1400" dirty="0" smtClean="0"/>
          </a:p>
          <a:p>
            <a:pPr marL="285750" lvl="0" indent="-285750">
              <a:buClr>
                <a:schemeClr val="tx2">
                  <a:lumMod val="10000"/>
                </a:schemeClr>
              </a:buClr>
              <a:buSzPct val="110000"/>
              <a:buFont typeface="Arial" pitchFamily="34" charset="0"/>
              <a:buChar char="•"/>
            </a:pPr>
            <a:r>
              <a:rPr lang="en-US" sz="1400" dirty="0" smtClean="0"/>
              <a:t>We </a:t>
            </a:r>
            <a:r>
              <a:rPr lang="en-US" sz="1400" dirty="0"/>
              <a:t>made predictions on the testing set and converted it back into the original scale and performed the Inverse Transform upon the test predictions and appended those predictions to our original test </a:t>
            </a:r>
            <a:r>
              <a:rPr lang="en-US" sz="1400" dirty="0" smtClean="0"/>
              <a:t>set. </a:t>
            </a:r>
          </a:p>
          <a:p>
            <a:pPr marL="285750" lvl="0" indent="-285750">
              <a:buClr>
                <a:schemeClr val="tx2">
                  <a:lumMod val="10000"/>
                </a:schemeClr>
              </a:buClr>
              <a:buSzPct val="110000"/>
              <a:buFont typeface="Arial" pitchFamily="34" charset="0"/>
              <a:buChar char="•"/>
            </a:pPr>
            <a:r>
              <a:rPr lang="en-US" sz="1400" dirty="0" smtClean="0"/>
              <a:t>To </a:t>
            </a:r>
            <a:r>
              <a:rPr lang="en-US" sz="1400" dirty="0"/>
              <a:t>put a number to see how good the predictions were we used </a:t>
            </a:r>
            <a:r>
              <a:rPr lang="en-US" sz="1400" dirty="0" smtClean="0"/>
              <a:t>RMSE.</a:t>
            </a:r>
          </a:p>
          <a:p>
            <a:pPr marL="0" lvl="0" indent="0">
              <a:buClr>
                <a:schemeClr val="tx2">
                  <a:lumMod val="10000"/>
                </a:schemeClr>
              </a:buClr>
              <a:buSzPct val="110000"/>
              <a:buNone/>
            </a:pPr>
            <a:endParaRPr lang="en-US" sz="1400" dirty="0"/>
          </a:p>
        </p:txBody>
      </p:sp>
    </p:spTree>
    <p:extLst>
      <p:ext uri="{BB962C8B-B14F-4D97-AF65-F5344CB8AC3E}">
        <p14:creationId xmlns:p14="http://schemas.microsoft.com/office/powerpoint/2010/main" val="7620942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21</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0" lvl="0" indent="0">
              <a:buNone/>
            </a:pPr>
            <a:r>
              <a:rPr lang="en-US" sz="1400" b="1" dirty="0"/>
              <a:t>7. Time Series Forecasting using VAR (Vector Auto Regression): </a:t>
            </a:r>
            <a:endParaRPr lang="en-US" sz="1400" dirty="0"/>
          </a:p>
          <a:p>
            <a:pPr marL="285750" lvl="0" indent="-285750">
              <a:buClr>
                <a:schemeClr val="tx2">
                  <a:lumMod val="10000"/>
                </a:schemeClr>
              </a:buClr>
              <a:buSzPct val="110000"/>
              <a:buFont typeface="Arial" pitchFamily="34" charset="0"/>
              <a:buChar char="•"/>
            </a:pPr>
            <a:r>
              <a:rPr lang="en-US" sz="1400" dirty="0"/>
              <a:t>In VAR we assume that there are two time series which have a correlation. </a:t>
            </a:r>
          </a:p>
          <a:p>
            <a:pPr marL="285750" lvl="0" indent="-285750">
              <a:buClr>
                <a:schemeClr val="tx2">
                  <a:lumMod val="10000"/>
                </a:schemeClr>
              </a:buClr>
              <a:buSzPct val="110000"/>
              <a:buFont typeface="Arial" pitchFamily="34" charset="0"/>
              <a:buChar char="•"/>
            </a:pPr>
            <a:r>
              <a:rPr lang="en-US" sz="1400" dirty="0"/>
              <a:t>We read the data and imported the important packages.</a:t>
            </a:r>
          </a:p>
          <a:p>
            <a:pPr marL="285750" lvl="0" indent="-285750">
              <a:buClr>
                <a:schemeClr val="tx2">
                  <a:lumMod val="10000"/>
                </a:schemeClr>
              </a:buClr>
              <a:buSzPct val="110000"/>
              <a:buFont typeface="Arial" pitchFamily="34" charset="0"/>
              <a:buChar char="•"/>
            </a:pPr>
            <a:r>
              <a:rPr lang="en-US" sz="1400" dirty="0"/>
              <a:t>We plotted the 8 parameters into 8 different graphs. </a:t>
            </a:r>
          </a:p>
          <a:p>
            <a:pPr marL="285750" lvl="0" indent="-285750">
              <a:buClr>
                <a:schemeClr val="tx2">
                  <a:lumMod val="10000"/>
                </a:schemeClr>
              </a:buClr>
              <a:buSzPct val="110000"/>
              <a:buFont typeface="Arial" pitchFamily="34" charset="0"/>
              <a:buChar char="•"/>
            </a:pPr>
            <a:r>
              <a:rPr lang="en-US" sz="1400" dirty="0"/>
              <a:t>We checked whether there was any correlation between 2 suitable parameters or columns of the dataset through Granger Causality Test. </a:t>
            </a:r>
          </a:p>
          <a:p>
            <a:pPr marL="285750" lvl="0" indent="-285750">
              <a:buClr>
                <a:schemeClr val="tx2">
                  <a:lumMod val="10000"/>
                </a:schemeClr>
              </a:buClr>
              <a:buSzPct val="110000"/>
              <a:buFont typeface="Arial" pitchFamily="34" charset="0"/>
              <a:buChar char="•"/>
            </a:pPr>
            <a:r>
              <a:rPr lang="en-US" sz="1400" dirty="0"/>
              <a:t>To fit the model we used the VARMAX class in which we fed the training data. </a:t>
            </a:r>
            <a:endParaRPr lang="en-US" sz="1400" dirty="0" smtClean="0"/>
          </a:p>
          <a:p>
            <a:pPr marL="285750" lvl="0" indent="-285750">
              <a:buClr>
                <a:schemeClr val="tx2">
                  <a:lumMod val="10000"/>
                </a:schemeClr>
              </a:buClr>
              <a:buSzPct val="110000"/>
              <a:buFont typeface="Arial" pitchFamily="34" charset="0"/>
              <a:buChar char="•"/>
            </a:pPr>
            <a:r>
              <a:rPr lang="en-US" sz="1400" dirty="0" smtClean="0"/>
              <a:t>For </a:t>
            </a:r>
            <a:r>
              <a:rPr lang="en-US" sz="1400" dirty="0"/>
              <a:t>making the forecasts from the point where the training data ends, we specified the number of forecasts as </a:t>
            </a:r>
            <a:r>
              <a:rPr lang="en-US" sz="1400" dirty="0" smtClean="0"/>
              <a:t>7600.</a:t>
            </a:r>
          </a:p>
          <a:p>
            <a:pPr marL="285750" lvl="0" indent="-285750">
              <a:buClr>
                <a:schemeClr val="tx2">
                  <a:lumMod val="10000"/>
                </a:schemeClr>
              </a:buClr>
              <a:buSzPct val="110000"/>
              <a:buFont typeface="Arial" pitchFamily="34" charset="0"/>
              <a:buChar char="•"/>
            </a:pPr>
            <a:r>
              <a:rPr lang="en-US" sz="1400" dirty="0" smtClean="0"/>
              <a:t>We also </a:t>
            </a:r>
            <a:r>
              <a:rPr lang="en-US" sz="1400" dirty="0"/>
              <a:t>calculated the mean of all the predictions. </a:t>
            </a:r>
            <a:endParaRPr lang="en-US" sz="1400" dirty="0" smtClean="0"/>
          </a:p>
          <a:p>
            <a:pPr marL="285750" lvl="0" indent="-285750">
              <a:buClr>
                <a:schemeClr val="tx2">
                  <a:lumMod val="10000"/>
                </a:schemeClr>
              </a:buClr>
              <a:buSzPct val="110000"/>
              <a:buFont typeface="Arial" pitchFamily="34" charset="0"/>
              <a:buChar char="•"/>
            </a:pPr>
            <a:r>
              <a:rPr lang="en-US" sz="1400" dirty="0" smtClean="0"/>
              <a:t>We computed the </a:t>
            </a:r>
            <a:r>
              <a:rPr lang="en-US" sz="1400" dirty="0"/>
              <a:t>mean values of each of the time series values and the RMSE for comparing the errors corresponding to each series</a:t>
            </a:r>
            <a:r>
              <a:rPr lang="en-US" sz="1400" dirty="0" smtClean="0"/>
              <a:t>.</a:t>
            </a:r>
            <a:endParaRPr lang="en-US" sz="1400" dirty="0"/>
          </a:p>
        </p:txBody>
      </p:sp>
    </p:spTree>
    <p:extLst>
      <p:ext uri="{BB962C8B-B14F-4D97-AF65-F5344CB8AC3E}">
        <p14:creationId xmlns:p14="http://schemas.microsoft.com/office/powerpoint/2010/main" val="5442407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22</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0" lvl="0" indent="0">
              <a:buNone/>
            </a:pPr>
            <a:r>
              <a:rPr lang="en-US" sz="1400" b="1" dirty="0" smtClean="0"/>
              <a:t>8. </a:t>
            </a:r>
            <a:r>
              <a:rPr lang="en-US" sz="1400" b="1" dirty="0"/>
              <a:t>FB Prophet Techniques and Approaches: </a:t>
            </a:r>
            <a:endParaRPr lang="en-US" sz="1400" b="1" dirty="0" smtClean="0"/>
          </a:p>
          <a:p>
            <a:pPr marL="285750" lvl="0" indent="-285750">
              <a:buClr>
                <a:schemeClr val="tx2">
                  <a:lumMod val="10000"/>
                </a:schemeClr>
              </a:buClr>
              <a:buSzPct val="110000"/>
              <a:buFont typeface="Arial" pitchFamily="34" charset="0"/>
              <a:buChar char="•"/>
            </a:pPr>
            <a:r>
              <a:rPr lang="en-US" sz="1400" dirty="0" smtClean="0"/>
              <a:t>Prophet </a:t>
            </a:r>
            <a:r>
              <a:rPr lang="en-US" sz="1400" dirty="0"/>
              <a:t>is an open-source software released by Facebook's Core Data Science </a:t>
            </a:r>
            <a:r>
              <a:rPr lang="en-US" sz="1400" dirty="0" smtClean="0"/>
              <a:t>Team.</a:t>
            </a:r>
          </a:p>
          <a:p>
            <a:pPr marL="285750" lvl="0" indent="-285750">
              <a:buClr>
                <a:schemeClr val="tx2">
                  <a:lumMod val="10000"/>
                </a:schemeClr>
              </a:buClr>
              <a:buSzPct val="110000"/>
              <a:buFont typeface="Arial" pitchFamily="34" charset="0"/>
              <a:buChar char="•"/>
            </a:pPr>
            <a:r>
              <a:rPr lang="en-US" sz="1400" dirty="0" smtClean="0"/>
              <a:t>Prophet </a:t>
            </a:r>
            <a:r>
              <a:rPr lang="en-US" sz="1400" dirty="0"/>
              <a:t>uses an additive model to fit the non-linear trends with yearly, weekly and daily seasonality, plus holiday effects. </a:t>
            </a:r>
            <a:endParaRPr lang="en-US" sz="1400" dirty="0" smtClean="0"/>
          </a:p>
          <a:p>
            <a:pPr marL="285750" lvl="0" indent="-285750">
              <a:buClr>
                <a:schemeClr val="tx2">
                  <a:lumMod val="10000"/>
                </a:schemeClr>
              </a:buClr>
              <a:buSzPct val="110000"/>
              <a:buFont typeface="Arial" pitchFamily="34" charset="0"/>
              <a:buChar char="•"/>
            </a:pPr>
            <a:r>
              <a:rPr lang="en-US" sz="1400" dirty="0" smtClean="0"/>
              <a:t>We imported the necessary packages and the dataset.</a:t>
            </a:r>
            <a:r>
              <a:rPr lang="en-US" sz="1400" dirty="0"/>
              <a:t> </a:t>
            </a:r>
            <a:endParaRPr lang="en-US" sz="1400" dirty="0" smtClean="0"/>
          </a:p>
          <a:p>
            <a:pPr marL="285750" lvl="0" indent="-285750">
              <a:buClr>
                <a:schemeClr val="tx2">
                  <a:lumMod val="10000"/>
                </a:schemeClr>
              </a:buClr>
              <a:buSzPct val="110000"/>
              <a:buFont typeface="Arial" pitchFamily="34" charset="0"/>
              <a:buChar char="•"/>
            </a:pPr>
            <a:r>
              <a:rPr lang="en-US" sz="1400" dirty="0" smtClean="0"/>
              <a:t>We </a:t>
            </a:r>
            <a:r>
              <a:rPr lang="en-US" sz="1400" dirty="0" err="1"/>
              <a:t>splitted</a:t>
            </a:r>
            <a:r>
              <a:rPr lang="en-US" sz="1400" dirty="0"/>
              <a:t> the dataset into training and testing sets and started making predictions. </a:t>
            </a:r>
            <a:endParaRPr lang="en-US" sz="1400" dirty="0" smtClean="0"/>
          </a:p>
          <a:p>
            <a:pPr marL="285750" lvl="0" indent="-285750">
              <a:buClr>
                <a:schemeClr val="tx2">
                  <a:lumMod val="10000"/>
                </a:schemeClr>
              </a:buClr>
              <a:buSzPct val="110000"/>
              <a:buFont typeface="Arial" pitchFamily="34" charset="0"/>
              <a:buChar char="•"/>
            </a:pPr>
            <a:r>
              <a:rPr lang="en-US" sz="1400" dirty="0" smtClean="0"/>
              <a:t>We </a:t>
            </a:r>
            <a:r>
              <a:rPr lang="en-US" sz="1400" dirty="0"/>
              <a:t>made the predictions using the predict function and saved the predictions into the forecast </a:t>
            </a:r>
            <a:r>
              <a:rPr lang="en-US" sz="1400" dirty="0" err="1"/>
              <a:t>dataframe</a:t>
            </a:r>
            <a:r>
              <a:rPr lang="en-US" sz="1400" dirty="0"/>
              <a:t>. </a:t>
            </a:r>
            <a:endParaRPr lang="en-US" sz="1400" dirty="0" smtClean="0"/>
          </a:p>
          <a:p>
            <a:pPr marL="285750" indent="-285750">
              <a:buClr>
                <a:schemeClr val="tx2">
                  <a:lumMod val="10000"/>
                </a:schemeClr>
              </a:buClr>
              <a:buSzPct val="110000"/>
              <a:buFont typeface="Arial" pitchFamily="34" charset="0"/>
              <a:buChar char="•"/>
            </a:pPr>
            <a:r>
              <a:rPr lang="en-US" sz="1400" dirty="0" smtClean="0"/>
              <a:t>We </a:t>
            </a:r>
            <a:r>
              <a:rPr lang="en-US" sz="1400" dirty="0"/>
              <a:t>observed the values like </a:t>
            </a:r>
            <a:r>
              <a:rPr lang="en-US" sz="1400" dirty="0" err="1"/>
              <a:t>yhat</a:t>
            </a:r>
            <a:r>
              <a:rPr lang="en-US" sz="1400" dirty="0"/>
              <a:t>, </a:t>
            </a:r>
            <a:r>
              <a:rPr lang="en-US" sz="1400" dirty="0" err="1">
                <a:latin typeface="Open Sans" pitchFamily="34" charset="0"/>
                <a:ea typeface="Open Sans" pitchFamily="34" charset="0"/>
                <a:cs typeface="Open Sans" pitchFamily="34" charset="0"/>
              </a:rPr>
              <a:t>yhat_lower</a:t>
            </a:r>
            <a:r>
              <a:rPr lang="en-US" sz="1400" dirty="0"/>
              <a:t> and </a:t>
            </a:r>
            <a:r>
              <a:rPr lang="en-US" sz="1400" dirty="0" err="1">
                <a:latin typeface="Open Sans" pitchFamily="34" charset="0"/>
                <a:ea typeface="Open Sans" pitchFamily="34" charset="0"/>
                <a:cs typeface="Open Sans" pitchFamily="34" charset="0"/>
              </a:rPr>
              <a:t>yhat_upper</a:t>
            </a:r>
            <a:r>
              <a:rPr lang="en-US" sz="1400" dirty="0"/>
              <a:t>, which were actually our values of interest to make the plots</a:t>
            </a:r>
            <a:r>
              <a:rPr lang="en-US" sz="1400" dirty="0" smtClean="0"/>
              <a:t>.</a:t>
            </a:r>
            <a:r>
              <a:rPr lang="en-US" sz="1400" dirty="0"/>
              <a:t> </a:t>
            </a:r>
            <a:endParaRPr lang="en-US" sz="1400" dirty="0" smtClean="0"/>
          </a:p>
          <a:p>
            <a:pPr marL="285750" indent="-285750">
              <a:buClr>
                <a:schemeClr val="tx2">
                  <a:lumMod val="10000"/>
                </a:schemeClr>
              </a:buClr>
              <a:buSzPct val="110000"/>
              <a:buFont typeface="Arial" pitchFamily="34" charset="0"/>
              <a:buChar char="•"/>
            </a:pPr>
            <a:r>
              <a:rPr lang="en-US" sz="1400" dirty="0" smtClean="0"/>
              <a:t>Then</a:t>
            </a:r>
            <a:r>
              <a:rPr lang="en-US" sz="1400" dirty="0"/>
              <a:t>, using the built-in FB Prophet visualizations through the </a:t>
            </a:r>
            <a:r>
              <a:rPr lang="en-US" sz="1400" dirty="0" err="1">
                <a:latin typeface="Open Sans" pitchFamily="34" charset="0"/>
                <a:ea typeface="Open Sans" pitchFamily="34" charset="0"/>
                <a:cs typeface="Open Sans" pitchFamily="34" charset="0"/>
              </a:rPr>
              <a:t>plot_plotly</a:t>
            </a:r>
            <a:r>
              <a:rPr lang="en-US" sz="1400" dirty="0"/>
              <a:t> function after feeding the model and the forecasted values we obtained the great visualization. </a:t>
            </a:r>
            <a:endParaRPr lang="en-US" sz="1400" dirty="0" smtClean="0"/>
          </a:p>
          <a:p>
            <a:pPr marL="285750" indent="-285750">
              <a:buClr>
                <a:schemeClr val="tx2">
                  <a:lumMod val="10000"/>
                </a:schemeClr>
              </a:buClr>
              <a:buSzPct val="110000"/>
              <a:buFont typeface="Arial" pitchFamily="34" charset="0"/>
              <a:buChar char="•"/>
            </a:pPr>
            <a:r>
              <a:rPr lang="en-US" sz="1400" dirty="0" smtClean="0"/>
              <a:t>We </a:t>
            </a:r>
            <a:r>
              <a:rPr lang="en-US" sz="1400" dirty="0"/>
              <a:t>got an interactive plot where we had the option to set the plot to display as per 1-week data, 1-month data, 6-months data, 1-year data, and the whole trend as well. </a:t>
            </a:r>
          </a:p>
          <a:p>
            <a:pPr marL="285750" lvl="0" indent="-285750">
              <a:buClr>
                <a:schemeClr val="tx2">
                  <a:lumMod val="10000"/>
                </a:schemeClr>
              </a:buClr>
              <a:buSzPct val="110000"/>
              <a:buFont typeface="Arial" pitchFamily="34" charset="0"/>
              <a:buChar char="•"/>
            </a:pPr>
            <a:endParaRPr lang="en-US" sz="1400" dirty="0" smtClean="0"/>
          </a:p>
          <a:p>
            <a:pPr marL="285750" lvl="0" indent="-285750">
              <a:buClr>
                <a:schemeClr val="tx2">
                  <a:lumMod val="10000"/>
                </a:schemeClr>
              </a:buClr>
              <a:buSzPct val="110000"/>
              <a:buFont typeface="Arial" pitchFamily="34" charset="0"/>
              <a:buChar char="•"/>
            </a:pPr>
            <a:endParaRPr lang="en-US" sz="1400" dirty="0"/>
          </a:p>
        </p:txBody>
      </p:sp>
    </p:spTree>
    <p:extLst>
      <p:ext uri="{BB962C8B-B14F-4D97-AF65-F5344CB8AC3E}">
        <p14:creationId xmlns:p14="http://schemas.microsoft.com/office/powerpoint/2010/main" val="25653978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23</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667063" y="567224"/>
            <a:ext cx="3763132" cy="47992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rot="16200000">
            <a:off x="6824283" y="2767738"/>
            <a:ext cx="1944216" cy="400110"/>
          </a:xfrm>
          <a:prstGeom prst="rect">
            <a:avLst/>
          </a:prstGeom>
          <a:noFill/>
          <a:ln>
            <a:solidFill>
              <a:schemeClr val="tx1">
                <a:lumMod val="90000"/>
                <a:lumOff val="10000"/>
              </a:schemeClr>
            </a:solidFill>
          </a:ln>
        </p:spPr>
        <p:txBody>
          <a:bodyPr wrap="square" rtlCol="0">
            <a:spAutoFit/>
          </a:bodyPr>
          <a:lstStyle/>
          <a:p>
            <a:r>
              <a:rPr lang="en-US" sz="2000" b="1" dirty="0" smtClean="0">
                <a:latin typeface="+mj-lt"/>
              </a:rPr>
              <a:t>Read this way</a:t>
            </a:r>
            <a:endParaRPr lang="en-IN" sz="2000" b="1" dirty="0">
              <a:latin typeface="+mj-lt"/>
            </a:endParaRPr>
          </a:p>
        </p:txBody>
      </p:sp>
    </p:spTree>
    <p:extLst>
      <p:ext uri="{BB962C8B-B14F-4D97-AF65-F5344CB8AC3E}">
        <p14:creationId xmlns:p14="http://schemas.microsoft.com/office/powerpoint/2010/main" val="21186907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24</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0" indent="0">
              <a:buNone/>
            </a:pPr>
            <a:r>
              <a:rPr lang="en-US" sz="1400" b="1" dirty="0"/>
              <a:t>9</a:t>
            </a:r>
            <a:r>
              <a:rPr lang="en-US" sz="1400" b="1" dirty="0" smtClean="0"/>
              <a:t>. </a:t>
            </a:r>
            <a:r>
              <a:rPr lang="en-US" sz="1400" b="1" dirty="0"/>
              <a:t>Darts: </a:t>
            </a:r>
            <a:endParaRPr lang="en-US" sz="1400" b="1" dirty="0" smtClean="0"/>
          </a:p>
          <a:p>
            <a:pPr marL="285750" indent="-285750">
              <a:buClr>
                <a:schemeClr val="tx2">
                  <a:lumMod val="10000"/>
                </a:schemeClr>
              </a:buClr>
              <a:buSzPct val="110000"/>
              <a:buFont typeface="Arial" pitchFamily="34" charset="0"/>
              <a:buChar char="•"/>
            </a:pPr>
            <a:r>
              <a:rPr lang="en-US" sz="1400" dirty="0" smtClean="0"/>
              <a:t>Darts </a:t>
            </a:r>
            <a:r>
              <a:rPr lang="en-US" sz="1400" dirty="0"/>
              <a:t>is a very useful python library providing many useful tools to perform many data analytics operations and also time forecasting functionalities. </a:t>
            </a:r>
            <a:endParaRPr lang="en-US" sz="1400" dirty="0" smtClean="0"/>
          </a:p>
          <a:p>
            <a:pPr marL="285750" indent="-285750">
              <a:buClr>
                <a:schemeClr val="tx2">
                  <a:lumMod val="10000"/>
                </a:schemeClr>
              </a:buClr>
              <a:buSzPct val="110000"/>
              <a:buFont typeface="Arial" pitchFamily="34" charset="0"/>
              <a:buChar char="•"/>
            </a:pPr>
            <a:r>
              <a:rPr lang="en-US" sz="1400" dirty="0" smtClean="0"/>
              <a:t>We installed the darts package.</a:t>
            </a:r>
          </a:p>
          <a:p>
            <a:pPr marL="285750" indent="-285750">
              <a:buClr>
                <a:schemeClr val="tx2">
                  <a:lumMod val="10000"/>
                </a:schemeClr>
              </a:buClr>
              <a:buSzPct val="110000"/>
              <a:buFont typeface="Arial" pitchFamily="34" charset="0"/>
              <a:buChar char="•"/>
            </a:pPr>
            <a:r>
              <a:rPr lang="en-US" sz="1400" dirty="0" smtClean="0"/>
              <a:t>We imported the modules and read the data.</a:t>
            </a:r>
          </a:p>
          <a:p>
            <a:pPr marL="285750" indent="-285750">
              <a:buClr>
                <a:schemeClr val="tx2">
                  <a:lumMod val="10000"/>
                </a:schemeClr>
              </a:buClr>
              <a:buSzPct val="110000"/>
              <a:buFont typeface="Arial" pitchFamily="34" charset="0"/>
              <a:buChar char="•"/>
            </a:pPr>
            <a:r>
              <a:rPr lang="en-US" sz="1400" dirty="0" smtClean="0"/>
              <a:t>We </a:t>
            </a:r>
            <a:r>
              <a:rPr lang="en-US" sz="1400" dirty="0" err="1" smtClean="0"/>
              <a:t>splitted</a:t>
            </a:r>
            <a:r>
              <a:rPr lang="en-US" sz="1400" dirty="0" smtClean="0"/>
              <a:t> </a:t>
            </a:r>
            <a:r>
              <a:rPr lang="en-US" sz="1400" dirty="0"/>
              <a:t>the series into training and validation sets and </a:t>
            </a:r>
            <a:r>
              <a:rPr lang="en-US" sz="1400" dirty="0" smtClean="0"/>
              <a:t>plotted them</a:t>
            </a:r>
            <a:r>
              <a:rPr lang="en-US" sz="1400" dirty="0"/>
              <a:t>. </a:t>
            </a:r>
            <a:endParaRPr lang="en-US" sz="1400" dirty="0" smtClean="0"/>
          </a:p>
          <a:p>
            <a:pPr marL="285750" indent="-285750">
              <a:buClr>
                <a:schemeClr val="tx2">
                  <a:lumMod val="10000"/>
                </a:schemeClr>
              </a:buClr>
              <a:buSzPct val="110000"/>
              <a:buFont typeface="Arial" pitchFamily="34" charset="0"/>
              <a:buChar char="•"/>
            </a:pPr>
            <a:r>
              <a:rPr lang="en-US" sz="1400" dirty="0" smtClean="0"/>
              <a:t>We performed many other operations.</a:t>
            </a:r>
          </a:p>
          <a:p>
            <a:pPr marL="285750" indent="-285750">
              <a:buClr>
                <a:schemeClr val="tx2">
                  <a:lumMod val="10000"/>
                </a:schemeClr>
              </a:buClr>
              <a:buSzPct val="110000"/>
              <a:buFont typeface="Arial" pitchFamily="34" charset="0"/>
              <a:buChar char="•"/>
            </a:pPr>
            <a:r>
              <a:rPr lang="en-US" sz="1400" dirty="0" smtClean="0"/>
              <a:t>We calculated </a:t>
            </a:r>
            <a:r>
              <a:rPr lang="en-US" sz="1400" dirty="0"/>
              <a:t>the </a:t>
            </a:r>
            <a:r>
              <a:rPr lang="en-US" sz="1400" dirty="0" smtClean="0"/>
              <a:t>MAPE </a:t>
            </a:r>
            <a:r>
              <a:rPr lang="en-US" sz="1400" dirty="0"/>
              <a:t>for the combined naive drift and </a:t>
            </a:r>
            <a:r>
              <a:rPr lang="en-US" sz="1400" dirty="0" smtClean="0"/>
              <a:t>for each </a:t>
            </a:r>
            <a:r>
              <a:rPr lang="en-US" sz="1400" dirty="0"/>
              <a:t>of the models: </a:t>
            </a:r>
            <a:r>
              <a:rPr lang="en-US" sz="1400" dirty="0" err="1"/>
              <a:t>ExponentialSmoothing</a:t>
            </a:r>
            <a:r>
              <a:rPr lang="en-US" sz="1400" dirty="0"/>
              <a:t>, Prophet, </a:t>
            </a:r>
            <a:r>
              <a:rPr lang="en-US" sz="1400" dirty="0" err="1"/>
              <a:t>AutoARIMA</a:t>
            </a:r>
            <a:r>
              <a:rPr lang="en-US" sz="1400" dirty="0"/>
              <a:t>, Theta. </a:t>
            </a:r>
            <a:endParaRPr lang="en-US" sz="1400" dirty="0" smtClean="0"/>
          </a:p>
          <a:p>
            <a:pPr marL="285750" indent="-285750">
              <a:buClr>
                <a:schemeClr val="tx2">
                  <a:lumMod val="10000"/>
                </a:schemeClr>
              </a:buClr>
              <a:buSzPct val="110000"/>
              <a:buFont typeface="Arial" pitchFamily="34" charset="0"/>
              <a:buChar char="•"/>
            </a:pPr>
            <a:r>
              <a:rPr lang="en-US" sz="1400" dirty="0"/>
              <a:t>We then searched for the best theta parameter, by trying 50 different </a:t>
            </a:r>
            <a:r>
              <a:rPr lang="en-US" sz="1400" dirty="0" smtClean="0"/>
              <a:t>values.</a:t>
            </a:r>
          </a:p>
          <a:p>
            <a:pPr marL="285750" indent="-285750">
              <a:buClr>
                <a:schemeClr val="tx2">
                  <a:lumMod val="10000"/>
                </a:schemeClr>
              </a:buClr>
              <a:buSzPct val="110000"/>
              <a:buFont typeface="Arial" pitchFamily="34" charset="0"/>
              <a:buChar char="•"/>
            </a:pPr>
            <a:r>
              <a:rPr lang="en-US" sz="1400" dirty="0" smtClean="0"/>
              <a:t>We calculated </a:t>
            </a:r>
            <a:r>
              <a:rPr lang="en-US" sz="1400" dirty="0"/>
              <a:t>the MAPE of the best theta </a:t>
            </a:r>
            <a:r>
              <a:rPr lang="en-US" sz="1400" dirty="0" smtClean="0"/>
              <a:t>model.</a:t>
            </a:r>
            <a:r>
              <a:rPr lang="en-US" sz="1400" dirty="0"/>
              <a:t> </a:t>
            </a:r>
            <a:endParaRPr lang="en-US" sz="1400" dirty="0" smtClean="0"/>
          </a:p>
          <a:p>
            <a:pPr marL="285750" indent="-285750">
              <a:buClr>
                <a:schemeClr val="tx2">
                  <a:lumMod val="10000"/>
                </a:schemeClr>
              </a:buClr>
              <a:buSzPct val="110000"/>
              <a:buFont typeface="Arial" pitchFamily="34" charset="0"/>
              <a:buChar char="•"/>
            </a:pPr>
            <a:r>
              <a:rPr lang="en-US" sz="1400" dirty="0"/>
              <a:t>P</a:t>
            </a:r>
            <a:r>
              <a:rPr lang="en-US" sz="1400" dirty="0" smtClean="0"/>
              <a:t>lotted </a:t>
            </a:r>
            <a:r>
              <a:rPr lang="en-US" sz="1400" dirty="0"/>
              <a:t>the combined graph of the best theta model prediction, calculated the </a:t>
            </a:r>
            <a:r>
              <a:rPr lang="en-US" sz="1400" dirty="0" smtClean="0"/>
              <a:t>MAPE </a:t>
            </a:r>
            <a:r>
              <a:rPr lang="en-US" sz="1400" dirty="0"/>
              <a:t>and the </a:t>
            </a:r>
            <a:r>
              <a:rPr lang="en-US" sz="1400" dirty="0" smtClean="0"/>
              <a:t>MAPE </a:t>
            </a:r>
            <a:r>
              <a:rPr lang="en-US" sz="1400" dirty="0"/>
              <a:t>over all historical forecasts and drawing the Industrial error </a:t>
            </a:r>
            <a:r>
              <a:rPr lang="en-US" sz="1400" dirty="0" smtClean="0"/>
              <a:t>scores histogram.</a:t>
            </a:r>
            <a:endParaRPr lang="en-US" sz="1400" dirty="0"/>
          </a:p>
        </p:txBody>
      </p:sp>
    </p:spTree>
    <p:extLst>
      <p:ext uri="{BB962C8B-B14F-4D97-AF65-F5344CB8AC3E}">
        <p14:creationId xmlns:p14="http://schemas.microsoft.com/office/powerpoint/2010/main" val="21281479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25</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285750" indent="-285750">
              <a:buClr>
                <a:schemeClr val="tx2">
                  <a:lumMod val="10000"/>
                </a:schemeClr>
              </a:buClr>
              <a:buSzPct val="110000"/>
              <a:buFont typeface="Arial" pitchFamily="34" charset="0"/>
              <a:buChar char="•"/>
            </a:pPr>
            <a:r>
              <a:rPr lang="en-US" sz="1400" dirty="0" smtClean="0"/>
              <a:t>We plotted </a:t>
            </a:r>
            <a:r>
              <a:rPr lang="en-US" sz="1400" dirty="0"/>
              <a:t>the historical forecast theta data </a:t>
            </a:r>
            <a:r>
              <a:rPr lang="en-US" sz="1400" dirty="0" smtClean="0"/>
              <a:t>with </a:t>
            </a:r>
            <a:r>
              <a:rPr lang="en-US" sz="1400" dirty="0"/>
              <a:t>the original </a:t>
            </a:r>
            <a:r>
              <a:rPr lang="en-US" sz="1400" dirty="0" smtClean="0"/>
              <a:t>data.</a:t>
            </a:r>
          </a:p>
          <a:p>
            <a:pPr marL="285750" indent="-285750">
              <a:buClr>
                <a:schemeClr val="tx2">
                  <a:lumMod val="10000"/>
                </a:schemeClr>
              </a:buClr>
              <a:buSzPct val="110000"/>
              <a:buFont typeface="Arial" pitchFamily="34" charset="0"/>
              <a:buChar char="•"/>
            </a:pPr>
            <a:r>
              <a:rPr lang="en-US" sz="1400" dirty="0" smtClean="0"/>
              <a:t>We plotted </a:t>
            </a:r>
            <a:r>
              <a:rPr lang="en-US" sz="1400" dirty="0"/>
              <a:t>residuals analysis over the best theta model </a:t>
            </a:r>
            <a:r>
              <a:rPr lang="en-US" sz="1400" dirty="0" smtClean="0"/>
              <a:t>residuals. </a:t>
            </a:r>
          </a:p>
          <a:p>
            <a:pPr marL="285750" indent="-285750">
              <a:buClr>
                <a:schemeClr val="tx2">
                  <a:lumMod val="10000"/>
                </a:schemeClr>
              </a:buClr>
              <a:buSzPct val="110000"/>
              <a:buFont typeface="Arial" pitchFamily="34" charset="0"/>
              <a:buChar char="•"/>
            </a:pPr>
            <a:r>
              <a:rPr lang="en-US" sz="1400" dirty="0" smtClean="0"/>
              <a:t>We created </a:t>
            </a:r>
            <a:r>
              <a:rPr lang="en-US" sz="1400" dirty="0"/>
              <a:t>an instance of the </a:t>
            </a:r>
            <a:r>
              <a:rPr lang="en-US" sz="1400" dirty="0" err="1"/>
              <a:t>ExponentialSmoothing</a:t>
            </a:r>
            <a:r>
              <a:rPr lang="en-US" sz="1400" dirty="0"/>
              <a:t> class named </a:t>
            </a:r>
            <a:r>
              <a:rPr lang="en-US" sz="1400" dirty="0" err="1" smtClean="0">
                <a:latin typeface="Open Sans" pitchFamily="34" charset="0"/>
                <a:ea typeface="Open Sans" pitchFamily="34" charset="0"/>
                <a:cs typeface="Open Sans" pitchFamily="34" charset="0"/>
              </a:rPr>
              <a:t>model_es</a:t>
            </a:r>
            <a:r>
              <a:rPr lang="en-US" sz="1400" dirty="0" smtClean="0">
                <a:latin typeface="Open Sans" pitchFamily="34" charset="0"/>
                <a:ea typeface="Open Sans" pitchFamily="34" charset="0"/>
                <a:cs typeface="Open Sans" pitchFamily="34" charset="0"/>
              </a:rPr>
              <a:t>.</a:t>
            </a:r>
          </a:p>
          <a:p>
            <a:pPr marL="285750" indent="-285750">
              <a:buClr>
                <a:schemeClr val="tx2">
                  <a:lumMod val="10000"/>
                </a:schemeClr>
              </a:buClr>
              <a:buSzPct val="110000"/>
              <a:buFont typeface="Arial" pitchFamily="34" charset="0"/>
              <a:buChar char="•"/>
            </a:pPr>
            <a:r>
              <a:rPr lang="en-US" sz="1400" dirty="0" smtClean="0">
                <a:latin typeface="Open Sans" pitchFamily="34" charset="0"/>
                <a:ea typeface="Open Sans" pitchFamily="34" charset="0"/>
                <a:cs typeface="Open Sans" pitchFamily="34" charset="0"/>
              </a:rPr>
              <a:t>We </a:t>
            </a:r>
            <a:r>
              <a:rPr lang="en-US" sz="1400" dirty="0" smtClean="0"/>
              <a:t>fitted </a:t>
            </a:r>
            <a:r>
              <a:rPr lang="en-US" sz="1400" dirty="0"/>
              <a:t>the training data before doing the probabilistic forecast for 500 </a:t>
            </a:r>
            <a:r>
              <a:rPr lang="en-US" sz="1400" dirty="0" smtClean="0"/>
              <a:t>samples.</a:t>
            </a:r>
          </a:p>
          <a:p>
            <a:pPr marL="285750" indent="-285750">
              <a:buClr>
                <a:schemeClr val="tx2">
                  <a:lumMod val="10000"/>
                </a:schemeClr>
              </a:buClr>
              <a:buSzPct val="110000"/>
              <a:buFont typeface="Arial" pitchFamily="34" charset="0"/>
              <a:buChar char="•"/>
            </a:pPr>
            <a:r>
              <a:rPr lang="en-US" sz="1400" dirty="0" smtClean="0"/>
              <a:t>We </a:t>
            </a:r>
            <a:r>
              <a:rPr lang="en-US" sz="1400" dirty="0"/>
              <a:t>then formed an ensemble model using forecasting models like </a:t>
            </a:r>
            <a:r>
              <a:rPr lang="en-US" sz="1400" dirty="0" err="1"/>
              <a:t>NaiveSeasonal</a:t>
            </a:r>
            <a:r>
              <a:rPr lang="en-US" sz="1400" dirty="0"/>
              <a:t>(6), </a:t>
            </a:r>
            <a:r>
              <a:rPr lang="en-US" sz="1400" dirty="0" err="1"/>
              <a:t>NaiveSeasonal</a:t>
            </a:r>
            <a:r>
              <a:rPr lang="en-US" sz="1400" dirty="0"/>
              <a:t>(12) and </a:t>
            </a:r>
            <a:r>
              <a:rPr lang="en-US" sz="1400" dirty="0" err="1" smtClean="0"/>
              <a:t>NaiveDrift</a:t>
            </a:r>
            <a:r>
              <a:rPr lang="en-US" sz="1400" dirty="0" smtClean="0"/>
              <a:t>.</a:t>
            </a:r>
          </a:p>
          <a:p>
            <a:pPr marL="285750" indent="-285750">
              <a:buClr>
                <a:schemeClr val="tx2">
                  <a:lumMod val="10000"/>
                </a:schemeClr>
              </a:buClr>
              <a:buSzPct val="110000"/>
              <a:buFont typeface="Arial" pitchFamily="34" charset="0"/>
              <a:buChar char="•"/>
            </a:pPr>
            <a:r>
              <a:rPr lang="en-US" sz="1400" dirty="0" smtClean="0"/>
              <a:t>We fitted </a:t>
            </a:r>
            <a:r>
              <a:rPr lang="en-US" sz="1400" dirty="0"/>
              <a:t>the ensemble model with training data and predicting for 120 </a:t>
            </a:r>
            <a:r>
              <a:rPr lang="en-US" sz="1400" dirty="0" smtClean="0"/>
              <a:t>values.</a:t>
            </a:r>
          </a:p>
          <a:p>
            <a:pPr marL="285750" indent="-285750">
              <a:buClr>
                <a:schemeClr val="tx2">
                  <a:lumMod val="10000"/>
                </a:schemeClr>
              </a:buClr>
              <a:buSzPct val="110000"/>
              <a:buFont typeface="Arial" pitchFamily="34" charset="0"/>
              <a:buChar char="•"/>
            </a:pPr>
            <a:r>
              <a:rPr lang="en-US" sz="1400" dirty="0" smtClean="0"/>
              <a:t>We plotted </a:t>
            </a:r>
            <a:r>
              <a:rPr lang="en-US" sz="1400" dirty="0"/>
              <a:t>the ensemble forecast </a:t>
            </a:r>
            <a:r>
              <a:rPr lang="en-US" sz="1400" dirty="0" smtClean="0"/>
              <a:t>graph.</a:t>
            </a:r>
          </a:p>
          <a:p>
            <a:pPr marL="285750" indent="-285750">
              <a:buClr>
                <a:schemeClr val="tx2">
                  <a:lumMod val="10000"/>
                </a:schemeClr>
              </a:buClr>
              <a:buSzPct val="110000"/>
              <a:buFont typeface="Arial" pitchFamily="34" charset="0"/>
              <a:buChar char="•"/>
            </a:pPr>
            <a:r>
              <a:rPr lang="en-US" sz="1400" dirty="0" smtClean="0"/>
              <a:t>We calculated </a:t>
            </a:r>
            <a:r>
              <a:rPr lang="en-US" sz="1400" dirty="0"/>
              <a:t>the MAPE for the ensemble </a:t>
            </a:r>
            <a:r>
              <a:rPr lang="en-US" sz="1400" dirty="0" smtClean="0"/>
              <a:t>prediction.</a:t>
            </a:r>
          </a:p>
          <a:p>
            <a:pPr marL="285750" indent="-285750">
              <a:buClr>
                <a:schemeClr val="tx2">
                  <a:lumMod val="10000"/>
                </a:schemeClr>
              </a:buClr>
              <a:buSzPct val="110000"/>
              <a:buFont typeface="Arial" pitchFamily="34" charset="0"/>
              <a:buChar char="•"/>
            </a:pPr>
            <a:r>
              <a:rPr lang="en-US" sz="1400" dirty="0" smtClean="0"/>
              <a:t>We drew </a:t>
            </a:r>
            <a:r>
              <a:rPr lang="en-US" sz="1400" dirty="0"/>
              <a:t>the ensemble forecast </a:t>
            </a:r>
            <a:r>
              <a:rPr lang="en-US" sz="1400" dirty="0" smtClean="0"/>
              <a:t>graph.</a:t>
            </a:r>
          </a:p>
          <a:p>
            <a:pPr marL="285750" indent="-285750">
              <a:buClr>
                <a:schemeClr val="tx2">
                  <a:lumMod val="10000"/>
                </a:schemeClr>
              </a:buClr>
              <a:buSzPct val="110000"/>
              <a:buFont typeface="Arial" pitchFamily="34" charset="0"/>
              <a:buChar char="•"/>
            </a:pPr>
            <a:r>
              <a:rPr lang="en-US" sz="1400" dirty="0" smtClean="0"/>
              <a:t>We calculated </a:t>
            </a:r>
            <a:r>
              <a:rPr lang="en-US" sz="1400" dirty="0"/>
              <a:t>the MAPE for the historical ensemble prediction.</a:t>
            </a:r>
          </a:p>
          <a:p>
            <a:pPr marL="285750" indent="-285750">
              <a:buClr>
                <a:schemeClr val="tx2">
                  <a:lumMod val="10000"/>
                </a:schemeClr>
              </a:buClr>
              <a:buSzPct val="110000"/>
              <a:buFont typeface="Arial" pitchFamily="34" charset="0"/>
              <a:buChar char="•"/>
            </a:pPr>
            <a:endParaRPr lang="en-US" sz="1400" dirty="0"/>
          </a:p>
        </p:txBody>
      </p:sp>
    </p:spTree>
    <p:extLst>
      <p:ext uri="{BB962C8B-B14F-4D97-AF65-F5344CB8AC3E}">
        <p14:creationId xmlns:p14="http://schemas.microsoft.com/office/powerpoint/2010/main" val="12278376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26</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448065" y="-1113514"/>
            <a:ext cx="3744415" cy="81375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rot="16200000">
            <a:off x="7982689" y="2778266"/>
            <a:ext cx="1643629" cy="353945"/>
          </a:xfrm>
          <a:prstGeom prst="rect">
            <a:avLst/>
          </a:prstGeom>
          <a:noFill/>
          <a:ln>
            <a:solidFill>
              <a:schemeClr val="tx1">
                <a:lumMod val="90000"/>
                <a:lumOff val="10000"/>
              </a:schemeClr>
            </a:solidFill>
          </a:ln>
        </p:spPr>
        <p:txBody>
          <a:bodyPr wrap="square" rtlCol="0">
            <a:spAutoFit/>
          </a:bodyPr>
          <a:lstStyle/>
          <a:p>
            <a:r>
              <a:rPr lang="en-US" sz="1700" b="1" dirty="0" smtClean="0">
                <a:latin typeface="+mj-lt"/>
              </a:rPr>
              <a:t>Read this way</a:t>
            </a:r>
            <a:endParaRPr lang="en-IN" sz="1700" b="1" dirty="0">
              <a:latin typeface="+mj-lt"/>
            </a:endParaRPr>
          </a:p>
        </p:txBody>
      </p:sp>
    </p:spTree>
    <p:extLst>
      <p:ext uri="{BB962C8B-B14F-4D97-AF65-F5344CB8AC3E}">
        <p14:creationId xmlns:p14="http://schemas.microsoft.com/office/powerpoint/2010/main" val="36545416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27</a:t>
            </a:fld>
            <a:endParaRPr/>
          </a:p>
        </p:txBody>
      </p:sp>
      <p:sp>
        <p:nvSpPr>
          <p:cNvPr id="6" name="Google Shape;115;p14"/>
          <p:cNvSpPr txBox="1">
            <a:spLocks noGrp="1"/>
          </p:cNvSpPr>
          <p:nvPr>
            <p:ph type="body" idx="1"/>
          </p:nvPr>
        </p:nvSpPr>
        <p:spPr>
          <a:xfrm>
            <a:off x="1115616" y="1059582"/>
            <a:ext cx="7503073" cy="3744416"/>
          </a:xfrm>
          <a:prstGeom prst="rect">
            <a:avLst/>
          </a:prstGeom>
        </p:spPr>
        <p:txBody>
          <a:bodyPr spcFirstLastPara="1" wrap="square" lIns="91425" tIns="91425" rIns="91425" bIns="91425" anchor="t" anchorCtr="0">
            <a:noAutofit/>
          </a:bodyPr>
          <a:lstStyle/>
          <a:p>
            <a:pPr marL="0" indent="0">
              <a:buNone/>
            </a:pPr>
            <a:r>
              <a:rPr lang="en-US" sz="1400" b="1" dirty="0"/>
              <a:t>10. </a:t>
            </a:r>
            <a:r>
              <a:rPr lang="en-US" sz="1400" b="1" dirty="0" err="1"/>
              <a:t>XGBoost</a:t>
            </a:r>
            <a:r>
              <a:rPr lang="en-US" sz="1400" b="1" dirty="0"/>
              <a:t> Analysis: </a:t>
            </a:r>
            <a:endParaRPr lang="en-US" sz="1400" b="1" dirty="0" smtClean="0"/>
          </a:p>
          <a:p>
            <a:pPr marL="285750" indent="-285750">
              <a:buClr>
                <a:schemeClr val="tx2">
                  <a:lumMod val="10000"/>
                </a:schemeClr>
              </a:buClr>
              <a:buSzPct val="110000"/>
              <a:buFont typeface="Arial" pitchFamily="34" charset="0"/>
              <a:buChar char="•"/>
            </a:pPr>
            <a:r>
              <a:rPr lang="en-US" sz="1400" dirty="0" err="1" smtClean="0"/>
              <a:t>XGBoost</a:t>
            </a:r>
            <a:r>
              <a:rPr lang="en-US" sz="1400" dirty="0" smtClean="0"/>
              <a:t> is </a:t>
            </a:r>
            <a:r>
              <a:rPr lang="en-US" sz="1400" dirty="0"/>
              <a:t>a scalable, distributed gradient-boosted decision tree (GBDT) machine learning library. </a:t>
            </a:r>
            <a:endParaRPr lang="en-US" sz="1400" dirty="0" smtClean="0"/>
          </a:p>
          <a:p>
            <a:pPr marL="285750" indent="-285750">
              <a:buClr>
                <a:schemeClr val="tx2">
                  <a:lumMod val="10000"/>
                </a:schemeClr>
              </a:buClr>
              <a:buSzPct val="110000"/>
              <a:buFont typeface="Arial" pitchFamily="34" charset="0"/>
              <a:buChar char="•"/>
            </a:pPr>
            <a:r>
              <a:rPr lang="en-US" sz="1400" dirty="0" smtClean="0"/>
              <a:t>We imported the modules and read the data.</a:t>
            </a:r>
          </a:p>
          <a:p>
            <a:pPr marL="285750" indent="-285750">
              <a:buClr>
                <a:schemeClr val="tx2">
                  <a:lumMod val="10000"/>
                </a:schemeClr>
              </a:buClr>
              <a:buSzPct val="110000"/>
              <a:buFont typeface="Arial" pitchFamily="34" charset="0"/>
              <a:buChar char="•"/>
            </a:pPr>
            <a:r>
              <a:rPr lang="en-US" sz="1400" dirty="0" smtClean="0"/>
              <a:t>We splitting </a:t>
            </a:r>
            <a:r>
              <a:rPr lang="en-US" sz="1400" dirty="0"/>
              <a:t>the dataset into training and testing sets with a </a:t>
            </a:r>
            <a:r>
              <a:rPr lang="en-US" sz="1400" dirty="0" smtClean="0"/>
              <a:t>suitable fragmentation.</a:t>
            </a:r>
          </a:p>
          <a:p>
            <a:pPr marL="285750" indent="-285750">
              <a:buClr>
                <a:schemeClr val="tx2">
                  <a:lumMod val="10000"/>
                </a:schemeClr>
              </a:buClr>
              <a:buSzPct val="110000"/>
              <a:buFont typeface="Arial" pitchFamily="34" charset="0"/>
              <a:buChar char="•"/>
            </a:pPr>
            <a:r>
              <a:rPr lang="en-US" sz="1400" dirty="0" smtClean="0"/>
              <a:t>We created </a:t>
            </a:r>
            <a:r>
              <a:rPr lang="en-US" sz="1400" dirty="0"/>
              <a:t>time series features based on time series </a:t>
            </a:r>
            <a:r>
              <a:rPr lang="en-US" sz="1400" dirty="0" smtClean="0"/>
              <a:t>index.</a:t>
            </a:r>
          </a:p>
          <a:p>
            <a:pPr marL="285750" indent="-285750">
              <a:buClr>
                <a:schemeClr val="tx2">
                  <a:lumMod val="10000"/>
                </a:schemeClr>
              </a:buClr>
              <a:buSzPct val="110000"/>
              <a:buFont typeface="Arial" pitchFamily="34" charset="0"/>
              <a:buChar char="•"/>
            </a:pPr>
            <a:r>
              <a:rPr lang="en-US" sz="1400" dirty="0" smtClean="0"/>
              <a:t>We visualized </a:t>
            </a:r>
            <a:r>
              <a:rPr lang="en-US" sz="1400" dirty="0"/>
              <a:t>the feature/target relationship, </a:t>
            </a:r>
            <a:r>
              <a:rPr lang="en-US" sz="1400" dirty="0" smtClean="0"/>
              <a:t>created </a:t>
            </a:r>
            <a:r>
              <a:rPr lang="en-US" sz="1400" dirty="0"/>
              <a:t>the model using the </a:t>
            </a:r>
            <a:r>
              <a:rPr lang="en-US" sz="1400" dirty="0" err="1"/>
              <a:t>XGBoostRegressor</a:t>
            </a:r>
            <a:r>
              <a:rPr lang="en-US" sz="1400" dirty="0"/>
              <a:t> function and </a:t>
            </a:r>
            <a:r>
              <a:rPr lang="en-US" sz="1400" dirty="0" smtClean="0"/>
              <a:t>fitted it.</a:t>
            </a:r>
          </a:p>
          <a:p>
            <a:pPr marL="285750" indent="-285750">
              <a:buClr>
                <a:schemeClr val="tx2">
                  <a:lumMod val="10000"/>
                </a:schemeClr>
              </a:buClr>
              <a:buSzPct val="110000"/>
              <a:buFont typeface="Arial" pitchFamily="34" charset="0"/>
              <a:buChar char="•"/>
            </a:pPr>
            <a:r>
              <a:rPr lang="en-US" sz="1400" dirty="0" smtClean="0"/>
              <a:t>We plotting </a:t>
            </a:r>
            <a:r>
              <a:rPr lang="en-US" sz="1400" dirty="0"/>
              <a:t>the Truth Data and the Prediction for the specific week of </a:t>
            </a:r>
            <a:r>
              <a:rPr lang="en-US" sz="1400" dirty="0" smtClean="0"/>
              <a:t>data.</a:t>
            </a:r>
          </a:p>
          <a:p>
            <a:pPr marL="285750" indent="-285750">
              <a:buClr>
                <a:schemeClr val="tx2">
                  <a:lumMod val="10000"/>
                </a:schemeClr>
              </a:buClr>
              <a:buSzPct val="110000"/>
              <a:buFont typeface="Arial" pitchFamily="34" charset="0"/>
              <a:buChar char="•"/>
            </a:pPr>
            <a:r>
              <a:rPr lang="en-US" sz="1400" dirty="0" smtClean="0"/>
              <a:t>Then finally calculated </a:t>
            </a:r>
            <a:r>
              <a:rPr lang="en-US" sz="1400" dirty="0"/>
              <a:t>the RMSE score and the error</a:t>
            </a:r>
            <a:r>
              <a:rPr lang="en-US" sz="1400" dirty="0" smtClean="0"/>
              <a:t>.</a:t>
            </a:r>
            <a:endParaRPr lang="en-US" sz="1400" dirty="0"/>
          </a:p>
          <a:p>
            <a:pPr marL="0" indent="0">
              <a:buNone/>
            </a:pPr>
            <a:endParaRPr lang="en-US" sz="1400" dirty="0"/>
          </a:p>
        </p:txBody>
      </p:sp>
    </p:spTree>
    <p:extLst>
      <p:ext uri="{BB962C8B-B14F-4D97-AF65-F5344CB8AC3E}">
        <p14:creationId xmlns:p14="http://schemas.microsoft.com/office/powerpoint/2010/main" val="27901900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28</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3327" y="1077668"/>
            <a:ext cx="5688632" cy="37310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160068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29</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0" indent="0">
              <a:buNone/>
            </a:pPr>
            <a:r>
              <a:rPr lang="en-US" sz="1400" b="1" dirty="0" smtClean="0"/>
              <a:t>11. </a:t>
            </a:r>
            <a:r>
              <a:rPr lang="en-US" sz="1400" b="1" dirty="0"/>
              <a:t>Exclusive Graphical Visualizations and </a:t>
            </a:r>
            <a:r>
              <a:rPr lang="en-US" sz="1400" b="1" dirty="0" err="1" smtClean="0"/>
              <a:t>Plottings</a:t>
            </a:r>
            <a:r>
              <a:rPr lang="en-US" sz="1400" b="1" dirty="0"/>
              <a:t>: </a:t>
            </a:r>
            <a:endParaRPr lang="en-US" sz="1400" b="1" dirty="0" smtClean="0"/>
          </a:p>
          <a:p>
            <a:pPr marL="285750" indent="-285750">
              <a:buClr>
                <a:schemeClr val="tx2">
                  <a:lumMod val="10000"/>
                </a:schemeClr>
              </a:buClr>
              <a:buSzPct val="110000"/>
              <a:buFont typeface="Arial" pitchFamily="34" charset="0"/>
              <a:buChar char="•"/>
            </a:pPr>
            <a:r>
              <a:rPr lang="en-US" sz="1400" dirty="0" smtClean="0"/>
              <a:t>Some </a:t>
            </a:r>
            <a:r>
              <a:rPr lang="en-US" sz="1400" dirty="0"/>
              <a:t>of the visualizations were achieved with the help of </a:t>
            </a:r>
            <a:r>
              <a:rPr lang="en-US" sz="1400" dirty="0" err="1"/>
              <a:t>RStudio</a:t>
            </a:r>
            <a:r>
              <a:rPr lang="en-US" sz="1400" dirty="0"/>
              <a:t>, whereas some others with basic MS Excel tips and tricks. </a:t>
            </a:r>
            <a:endParaRPr lang="en-US" sz="1400" dirty="0" smtClean="0"/>
          </a:p>
          <a:p>
            <a:pPr marL="285750" indent="-285750">
              <a:buClr>
                <a:schemeClr val="tx2">
                  <a:lumMod val="10000"/>
                </a:schemeClr>
              </a:buClr>
              <a:buSzPct val="110000"/>
              <a:buFont typeface="Arial" pitchFamily="34" charset="0"/>
              <a:buChar char="•"/>
            </a:pPr>
            <a:r>
              <a:rPr lang="en-US" sz="1400" dirty="0" smtClean="0"/>
              <a:t>Using </a:t>
            </a:r>
            <a:r>
              <a:rPr lang="en-US" sz="1400" dirty="0" err="1"/>
              <a:t>RStudio</a:t>
            </a:r>
            <a:r>
              <a:rPr lang="en-US" sz="1400" dirty="0"/>
              <a:t> and </a:t>
            </a:r>
            <a:r>
              <a:rPr lang="en-US" sz="1400" dirty="0" err="1"/>
              <a:t>ggplot</a:t>
            </a:r>
            <a:r>
              <a:rPr lang="en-US" sz="1400" dirty="0"/>
              <a:t> library, we obtained the graphs for the number of rides taken by each of the category of the service-users for each day of the </a:t>
            </a:r>
            <a:r>
              <a:rPr lang="en-US" sz="1400" dirty="0" smtClean="0"/>
              <a:t>week </a:t>
            </a:r>
            <a:r>
              <a:rPr lang="en-US" sz="1400" dirty="0"/>
              <a:t>for the sampled data. </a:t>
            </a:r>
            <a:endParaRPr lang="en-US" sz="1400" dirty="0" smtClean="0"/>
          </a:p>
          <a:p>
            <a:pPr marL="285750" indent="-285750">
              <a:buClr>
                <a:schemeClr val="tx2">
                  <a:lumMod val="10000"/>
                </a:schemeClr>
              </a:buClr>
              <a:buSzPct val="110000"/>
              <a:buFont typeface="Arial" pitchFamily="34" charset="0"/>
              <a:buChar char="•"/>
            </a:pPr>
            <a:r>
              <a:rPr lang="en-US" sz="1400" dirty="0" smtClean="0"/>
              <a:t>Another </a:t>
            </a:r>
            <a:r>
              <a:rPr lang="en-US" sz="1400" dirty="0" err="1"/>
              <a:t>RStudio</a:t>
            </a:r>
            <a:r>
              <a:rPr lang="en-US" sz="1400" dirty="0"/>
              <a:t> graph obtained showed the average trip duration of the customers and the subscribers on different days of the </a:t>
            </a:r>
            <a:r>
              <a:rPr lang="en-US" sz="1400" dirty="0" smtClean="0"/>
              <a:t>week.</a:t>
            </a:r>
          </a:p>
          <a:p>
            <a:pPr marL="285750" indent="-285750">
              <a:buClr>
                <a:schemeClr val="tx2">
                  <a:lumMod val="10000"/>
                </a:schemeClr>
              </a:buClr>
              <a:buSzPct val="110000"/>
              <a:buFont typeface="Arial" pitchFamily="34" charset="0"/>
              <a:buChar char="•"/>
            </a:pPr>
            <a:r>
              <a:rPr lang="en-US" sz="1400" dirty="0" smtClean="0"/>
              <a:t>We </a:t>
            </a:r>
            <a:r>
              <a:rPr lang="en-US" sz="1400" dirty="0"/>
              <a:t>tried to graphically show the most popular bike stations based upon the number of rides associated with each for both the subscribers and the customers separately. </a:t>
            </a:r>
          </a:p>
        </p:txBody>
      </p:sp>
    </p:spTree>
    <p:extLst>
      <p:ext uri="{BB962C8B-B14F-4D97-AF65-F5344CB8AC3E}">
        <p14:creationId xmlns:p14="http://schemas.microsoft.com/office/powerpoint/2010/main" val="38791670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ctrTitle"/>
          </p:nvPr>
        </p:nvSpPr>
        <p:spPr>
          <a:xfrm>
            <a:off x="1043608" y="1779662"/>
            <a:ext cx="6927901"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6500" dirty="0" smtClean="0"/>
              <a:t>I. INTRODUCTION</a:t>
            </a:r>
            <a:endParaRPr sz="6500" dirty="0"/>
          </a:p>
        </p:txBody>
      </p:sp>
      <p:sp>
        <p:nvSpPr>
          <p:cNvPr id="133" name="Google Shape;133;p16"/>
          <p:cNvSpPr txBox="1">
            <a:spLocks noGrp="1"/>
          </p:cNvSpPr>
          <p:nvPr>
            <p:ph type="sldNum" idx="4294967295"/>
          </p:nvPr>
        </p:nvSpPr>
        <p:spPr>
          <a:xfrm>
            <a:off x="0" y="0"/>
            <a:ext cx="595313" cy="731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a:t>
            </a:fld>
            <a:endParaRPr/>
          </a:p>
        </p:txBody>
      </p:sp>
    </p:spTree>
    <p:extLst>
      <p:ext uri="{BB962C8B-B14F-4D97-AF65-F5344CB8AC3E}">
        <p14:creationId xmlns:p14="http://schemas.microsoft.com/office/powerpoint/2010/main" val="5862558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30</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0" indent="0">
              <a:buNone/>
            </a:pPr>
            <a:r>
              <a:rPr lang="en-US" sz="1400" b="1" dirty="0" smtClean="0"/>
              <a:t>12. Exponential Smoothing: </a:t>
            </a:r>
          </a:p>
          <a:p>
            <a:pPr marL="285750" indent="-285750">
              <a:buClr>
                <a:schemeClr val="tx2">
                  <a:lumMod val="10000"/>
                </a:schemeClr>
              </a:buClr>
              <a:buSzPct val="110000"/>
              <a:buFont typeface="Arial" pitchFamily="34" charset="0"/>
              <a:buChar char="•"/>
            </a:pPr>
            <a:r>
              <a:rPr lang="en-US" sz="1400" dirty="0" smtClean="0"/>
              <a:t>We imported the modules and read the data.</a:t>
            </a:r>
          </a:p>
          <a:p>
            <a:pPr marL="285750" indent="-285750">
              <a:buClr>
                <a:schemeClr val="tx2">
                  <a:lumMod val="10000"/>
                </a:schemeClr>
              </a:buClr>
              <a:buSzPct val="110000"/>
              <a:buFont typeface="Arial" pitchFamily="34" charset="0"/>
              <a:buChar char="•"/>
            </a:pPr>
            <a:r>
              <a:rPr lang="en-US" sz="1400" dirty="0"/>
              <a:t>We decided which columns to include alongside the column acting as </a:t>
            </a:r>
            <a:r>
              <a:rPr lang="en-US" sz="1400" dirty="0" smtClean="0"/>
              <a:t>index, </a:t>
            </a:r>
            <a:r>
              <a:rPr lang="en-US" sz="1400" dirty="0"/>
              <a:t>and sorted the </a:t>
            </a:r>
            <a:r>
              <a:rPr lang="en-US" sz="1400" dirty="0" err="1"/>
              <a:t>dataframe</a:t>
            </a:r>
            <a:r>
              <a:rPr lang="en-US" sz="1400" dirty="0"/>
              <a:t> on the basis of the “</a:t>
            </a:r>
            <a:r>
              <a:rPr lang="en-US" sz="1400" dirty="0" err="1">
                <a:latin typeface="Open Sans" pitchFamily="34" charset="0"/>
                <a:ea typeface="Open Sans" pitchFamily="34" charset="0"/>
                <a:cs typeface="Open Sans" pitchFamily="34" charset="0"/>
              </a:rPr>
              <a:t>start_time</a:t>
            </a:r>
            <a:r>
              <a:rPr lang="en-US" sz="1400" dirty="0"/>
              <a:t>” </a:t>
            </a:r>
            <a:r>
              <a:rPr lang="en-US" sz="1400" dirty="0" smtClean="0"/>
              <a:t>column.</a:t>
            </a:r>
          </a:p>
          <a:p>
            <a:pPr marL="285750" indent="-285750">
              <a:buClr>
                <a:schemeClr val="tx2">
                  <a:lumMod val="10000"/>
                </a:schemeClr>
              </a:buClr>
              <a:buSzPct val="110000"/>
              <a:buFont typeface="Arial" pitchFamily="34" charset="0"/>
              <a:buChar char="•"/>
            </a:pPr>
            <a:r>
              <a:rPr lang="en-US" sz="1400" dirty="0"/>
              <a:t>We formed the </a:t>
            </a:r>
            <a:r>
              <a:rPr lang="en-US" sz="1400" dirty="0" err="1"/>
              <a:t>dataframe</a:t>
            </a:r>
            <a:r>
              <a:rPr lang="en-US" sz="1400" dirty="0"/>
              <a:t> on the basis of the frequency of “</a:t>
            </a:r>
            <a:r>
              <a:rPr lang="en-US" sz="1400" dirty="0" err="1">
                <a:latin typeface="Open Sans" pitchFamily="34" charset="0"/>
                <a:ea typeface="Open Sans" pitchFamily="34" charset="0"/>
                <a:cs typeface="Open Sans" pitchFamily="34" charset="0"/>
              </a:rPr>
              <a:t>start_time</a:t>
            </a:r>
            <a:r>
              <a:rPr lang="en-US" sz="1400" dirty="0"/>
              <a:t>” </a:t>
            </a:r>
            <a:r>
              <a:rPr lang="en-US" sz="1400" dirty="0" smtClean="0"/>
              <a:t>column, </a:t>
            </a:r>
            <a:r>
              <a:rPr lang="en-US" sz="1400" dirty="0"/>
              <a:t>and created a model using the Exponential Smoothing function and also </a:t>
            </a:r>
            <a:r>
              <a:rPr lang="en-US" sz="1400" dirty="0" smtClean="0"/>
              <a:t>fitted </a:t>
            </a:r>
            <a:r>
              <a:rPr lang="en-US" sz="1400" dirty="0"/>
              <a:t>it</a:t>
            </a:r>
            <a:r>
              <a:rPr lang="en-US" sz="1400" dirty="0" smtClean="0"/>
              <a:t>.</a:t>
            </a:r>
          </a:p>
          <a:p>
            <a:pPr marL="285750" indent="-285750">
              <a:buClr>
                <a:schemeClr val="tx2">
                  <a:lumMod val="10000"/>
                </a:schemeClr>
              </a:buClr>
              <a:buSzPct val="110000"/>
              <a:buFont typeface="Arial" pitchFamily="34" charset="0"/>
              <a:buChar char="•"/>
            </a:pPr>
            <a:r>
              <a:rPr lang="en-US" sz="1400" dirty="0"/>
              <a:t>We specified the time series to model using the “</a:t>
            </a:r>
            <a:r>
              <a:rPr lang="en-US" sz="1400" dirty="0" err="1"/>
              <a:t>endog</a:t>
            </a:r>
            <a:r>
              <a:rPr lang="en-US" sz="1400" dirty="0"/>
              <a:t>” </a:t>
            </a:r>
            <a:r>
              <a:rPr lang="en-US" sz="1400" dirty="0" smtClean="0"/>
              <a:t>parameter </a:t>
            </a:r>
            <a:r>
              <a:rPr lang="en-US" sz="1400" dirty="0"/>
              <a:t>and predicted the model forecast with taking steps of 100</a:t>
            </a:r>
            <a:r>
              <a:rPr lang="en-US" sz="1400" dirty="0" smtClean="0"/>
              <a:t>.</a:t>
            </a:r>
          </a:p>
          <a:p>
            <a:pPr marL="285750" indent="-285750">
              <a:buClr>
                <a:schemeClr val="tx2">
                  <a:lumMod val="10000"/>
                </a:schemeClr>
              </a:buClr>
              <a:buSzPct val="110000"/>
              <a:buFont typeface="Arial" pitchFamily="34" charset="0"/>
              <a:buChar char="•"/>
            </a:pPr>
            <a:r>
              <a:rPr lang="en-US" sz="1400" dirty="0" smtClean="0"/>
              <a:t>We plotted the graph of the predictions.</a:t>
            </a:r>
          </a:p>
          <a:p>
            <a:pPr marL="285750" indent="-285750">
              <a:buClr>
                <a:schemeClr val="tx2">
                  <a:lumMod val="10000"/>
                </a:schemeClr>
              </a:buClr>
              <a:buSzPct val="110000"/>
              <a:buFont typeface="Arial" pitchFamily="34" charset="0"/>
              <a:buChar char="•"/>
            </a:pPr>
            <a:endParaRPr lang="en-US" sz="1400" dirty="0"/>
          </a:p>
        </p:txBody>
      </p:sp>
    </p:spTree>
    <p:extLst>
      <p:ext uri="{BB962C8B-B14F-4D97-AF65-F5344CB8AC3E}">
        <p14:creationId xmlns:p14="http://schemas.microsoft.com/office/powerpoint/2010/main" val="39121653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31</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0" indent="0">
              <a:buNone/>
            </a:pPr>
            <a:r>
              <a:rPr lang="en-US" sz="1400" b="1" dirty="0" smtClean="0"/>
              <a:t>13. Holt-Winters:</a:t>
            </a:r>
          </a:p>
          <a:p>
            <a:pPr marL="285750" indent="-285750">
              <a:buClr>
                <a:schemeClr val="tx2">
                  <a:lumMod val="10000"/>
                </a:schemeClr>
              </a:buClr>
              <a:buSzPct val="110000"/>
              <a:buFont typeface="Arial" pitchFamily="34" charset="0"/>
              <a:buChar char="•"/>
            </a:pPr>
            <a:r>
              <a:rPr lang="en-US" sz="1400" dirty="0"/>
              <a:t>We imported the modules and read the data.</a:t>
            </a:r>
          </a:p>
          <a:p>
            <a:pPr marL="285750" indent="-285750">
              <a:buClr>
                <a:schemeClr val="tx2">
                  <a:lumMod val="10000"/>
                </a:schemeClr>
              </a:buClr>
              <a:buSzPct val="110000"/>
              <a:buFont typeface="Arial" pitchFamily="34" charset="0"/>
              <a:buChar char="•"/>
            </a:pPr>
            <a:r>
              <a:rPr lang="en-US" sz="1400" dirty="0"/>
              <a:t>We decided which columns to include alongside the column acting as index, and sorted the </a:t>
            </a:r>
            <a:r>
              <a:rPr lang="en-US" sz="1400" dirty="0" err="1"/>
              <a:t>dataframe</a:t>
            </a:r>
            <a:r>
              <a:rPr lang="en-US" sz="1400" dirty="0"/>
              <a:t> on the basis of the “</a:t>
            </a:r>
            <a:r>
              <a:rPr lang="en-US" sz="1400" dirty="0" err="1">
                <a:latin typeface="Open Sans" pitchFamily="34" charset="0"/>
                <a:ea typeface="Open Sans" pitchFamily="34" charset="0"/>
                <a:cs typeface="Open Sans" pitchFamily="34" charset="0"/>
              </a:rPr>
              <a:t>start_time</a:t>
            </a:r>
            <a:r>
              <a:rPr lang="en-US" sz="1400" dirty="0"/>
              <a:t>” column.</a:t>
            </a:r>
          </a:p>
          <a:p>
            <a:pPr marL="285750" indent="-285750">
              <a:buClr>
                <a:schemeClr val="tx2">
                  <a:lumMod val="10000"/>
                </a:schemeClr>
              </a:buClr>
              <a:buSzPct val="110000"/>
              <a:buFont typeface="Arial" pitchFamily="34" charset="0"/>
              <a:buChar char="•"/>
            </a:pPr>
            <a:r>
              <a:rPr lang="en-US" sz="1400" dirty="0"/>
              <a:t>We formed the </a:t>
            </a:r>
            <a:r>
              <a:rPr lang="en-US" sz="1400" dirty="0" err="1"/>
              <a:t>dataframe</a:t>
            </a:r>
            <a:r>
              <a:rPr lang="en-US" sz="1400" dirty="0"/>
              <a:t> on the basis of the frequency of “</a:t>
            </a:r>
            <a:r>
              <a:rPr lang="en-US" sz="1400" dirty="0" err="1">
                <a:latin typeface="Open Sans" pitchFamily="34" charset="0"/>
                <a:ea typeface="Open Sans" pitchFamily="34" charset="0"/>
                <a:cs typeface="Open Sans" pitchFamily="34" charset="0"/>
              </a:rPr>
              <a:t>start_time</a:t>
            </a:r>
            <a:r>
              <a:rPr lang="en-US" sz="1400" dirty="0"/>
              <a:t>” column, and created a model using the Exponential Smoothing </a:t>
            </a:r>
            <a:r>
              <a:rPr lang="en-US" sz="1400" dirty="0" smtClean="0"/>
              <a:t>function.</a:t>
            </a:r>
          </a:p>
          <a:p>
            <a:pPr marL="285750" indent="-285750">
              <a:buClr>
                <a:schemeClr val="tx2">
                  <a:lumMod val="10000"/>
                </a:schemeClr>
              </a:buClr>
              <a:buSzPct val="110000"/>
              <a:buFont typeface="Arial" pitchFamily="34" charset="0"/>
              <a:buChar char="•"/>
            </a:pPr>
            <a:r>
              <a:rPr lang="en-US" sz="1400" dirty="0"/>
              <a:t>We </a:t>
            </a:r>
            <a:r>
              <a:rPr lang="en-US" sz="1400" dirty="0" smtClean="0"/>
              <a:t>specified the </a:t>
            </a:r>
            <a:r>
              <a:rPr lang="en-US" sz="1400" dirty="0"/>
              <a:t>parameters: </a:t>
            </a:r>
            <a:r>
              <a:rPr lang="en-US" sz="1400" dirty="0" err="1"/>
              <a:t>endog</a:t>
            </a:r>
            <a:r>
              <a:rPr lang="en-US" sz="1400" dirty="0"/>
              <a:t> as </a:t>
            </a:r>
            <a:r>
              <a:rPr lang="en-US" sz="1400" dirty="0" err="1">
                <a:latin typeface="Open Sans" pitchFamily="34" charset="0"/>
                <a:ea typeface="Open Sans" pitchFamily="34" charset="0"/>
                <a:cs typeface="Open Sans" pitchFamily="34" charset="0"/>
              </a:rPr>
              <a:t>trip_duration</a:t>
            </a:r>
            <a:r>
              <a:rPr lang="en-US" sz="1400" dirty="0"/>
              <a:t>, trend as add, seasonal as add, </a:t>
            </a:r>
            <a:r>
              <a:rPr lang="en-US" sz="1400" dirty="0" smtClean="0"/>
              <a:t>and </a:t>
            </a:r>
            <a:r>
              <a:rPr lang="en-US" sz="1400" dirty="0" err="1" smtClean="0">
                <a:latin typeface="Open Sans" pitchFamily="34" charset="0"/>
                <a:ea typeface="Open Sans" pitchFamily="34" charset="0"/>
                <a:cs typeface="Open Sans" pitchFamily="34" charset="0"/>
              </a:rPr>
              <a:t>seasonal_periods</a:t>
            </a:r>
            <a:r>
              <a:rPr lang="en-US" sz="1400" dirty="0" smtClean="0"/>
              <a:t> </a:t>
            </a:r>
            <a:r>
              <a:rPr lang="en-US" sz="1400" dirty="0"/>
              <a:t>as 7 and also </a:t>
            </a:r>
            <a:r>
              <a:rPr lang="en-US" sz="1400" dirty="0" smtClean="0"/>
              <a:t>fitted </a:t>
            </a:r>
            <a:r>
              <a:rPr lang="en-US" sz="1400" dirty="0"/>
              <a:t>the model</a:t>
            </a:r>
            <a:r>
              <a:rPr lang="en-US" sz="1400" dirty="0" smtClean="0"/>
              <a:t>.</a:t>
            </a:r>
          </a:p>
          <a:p>
            <a:pPr marL="285750" indent="-285750">
              <a:buClr>
                <a:schemeClr val="tx2">
                  <a:lumMod val="10000"/>
                </a:schemeClr>
              </a:buClr>
              <a:buSzPct val="110000"/>
              <a:buFont typeface="Arial" pitchFamily="34" charset="0"/>
              <a:buChar char="•"/>
            </a:pPr>
            <a:r>
              <a:rPr lang="en-US" sz="1400" dirty="0" smtClean="0"/>
              <a:t>We </a:t>
            </a:r>
            <a:r>
              <a:rPr lang="en-US" sz="1400" dirty="0"/>
              <a:t>predicted the </a:t>
            </a:r>
            <a:r>
              <a:rPr lang="en-US" sz="1400" dirty="0" err="1"/>
              <a:t>the</a:t>
            </a:r>
            <a:r>
              <a:rPr lang="en-US" sz="1400" dirty="0"/>
              <a:t> model forecast with taking steps of 100</a:t>
            </a:r>
            <a:r>
              <a:rPr lang="en-US" sz="1400" dirty="0" smtClean="0"/>
              <a:t>.</a:t>
            </a:r>
          </a:p>
          <a:p>
            <a:pPr marL="285750" indent="-285750">
              <a:buClr>
                <a:schemeClr val="tx2">
                  <a:lumMod val="10000"/>
                </a:schemeClr>
              </a:buClr>
              <a:buSzPct val="110000"/>
              <a:buFont typeface="Arial" pitchFamily="34" charset="0"/>
              <a:buChar char="•"/>
            </a:pPr>
            <a:r>
              <a:rPr lang="en-US" sz="1400" dirty="0"/>
              <a:t>We plotted the graph of the predictions from timestamp of ‘2014-06-30 10:51:00’ onwards.</a:t>
            </a:r>
            <a:endParaRPr lang="en-US" sz="1400" dirty="0" smtClean="0"/>
          </a:p>
          <a:p>
            <a:pPr marL="285750" indent="-285750">
              <a:buClr>
                <a:schemeClr val="tx2">
                  <a:lumMod val="10000"/>
                </a:schemeClr>
              </a:buClr>
              <a:buSzPct val="110000"/>
              <a:buFont typeface="Arial" pitchFamily="34" charset="0"/>
              <a:buChar char="•"/>
            </a:pPr>
            <a:endParaRPr lang="en-US" sz="1400" dirty="0"/>
          </a:p>
        </p:txBody>
      </p:sp>
    </p:spTree>
    <p:extLst>
      <p:ext uri="{BB962C8B-B14F-4D97-AF65-F5344CB8AC3E}">
        <p14:creationId xmlns:p14="http://schemas.microsoft.com/office/powerpoint/2010/main" val="28685254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32</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0" indent="0">
              <a:buNone/>
            </a:pPr>
            <a:r>
              <a:rPr lang="en-US" sz="1400" b="1" dirty="0" smtClean="0"/>
              <a:t>14. N-Beats:</a:t>
            </a:r>
          </a:p>
          <a:p>
            <a:pPr marL="285750" indent="-285750">
              <a:buClr>
                <a:schemeClr val="tx2">
                  <a:lumMod val="10000"/>
                </a:schemeClr>
              </a:buClr>
              <a:buSzPct val="110000"/>
              <a:buFont typeface="Arial" pitchFamily="34" charset="0"/>
              <a:buChar char="•"/>
            </a:pPr>
            <a:r>
              <a:rPr lang="en-US" sz="1400" dirty="0"/>
              <a:t>We imported the modules and read the data.</a:t>
            </a:r>
          </a:p>
          <a:p>
            <a:pPr marL="285750" indent="-285750">
              <a:buClr>
                <a:schemeClr val="tx2">
                  <a:lumMod val="10000"/>
                </a:schemeClr>
              </a:buClr>
              <a:buSzPct val="110000"/>
              <a:buFont typeface="Arial" pitchFamily="34" charset="0"/>
              <a:buChar char="•"/>
            </a:pPr>
            <a:r>
              <a:rPr lang="en-US" sz="1400" dirty="0"/>
              <a:t>We formed a series using the </a:t>
            </a:r>
            <a:r>
              <a:rPr lang="en-US" sz="1400" dirty="0" err="1"/>
              <a:t>TimeSeries</a:t>
            </a:r>
            <a:r>
              <a:rPr lang="en-US" sz="1400" dirty="0"/>
              <a:t> function from the </a:t>
            </a:r>
            <a:r>
              <a:rPr lang="en-US" sz="1400" dirty="0" err="1" smtClean="0"/>
              <a:t>dataframe</a:t>
            </a:r>
            <a:r>
              <a:rPr lang="en-US" sz="1400" dirty="0" smtClean="0"/>
              <a:t>, and plotted the series.</a:t>
            </a:r>
          </a:p>
          <a:p>
            <a:pPr marL="285750" indent="-285750">
              <a:buClr>
                <a:schemeClr val="tx2">
                  <a:lumMod val="10000"/>
                </a:schemeClr>
              </a:buClr>
              <a:buSzPct val="110000"/>
              <a:buFont typeface="Arial" pitchFamily="34" charset="0"/>
              <a:buChar char="•"/>
            </a:pPr>
            <a:r>
              <a:rPr lang="en-US" sz="1400" dirty="0"/>
              <a:t>We checked for whether its daily seasonal, weekly seasonal or not and also finding out the period</a:t>
            </a:r>
            <a:r>
              <a:rPr lang="en-US" sz="1400" dirty="0" smtClean="0"/>
              <a:t>.</a:t>
            </a:r>
          </a:p>
          <a:p>
            <a:pPr marL="285750" indent="-285750">
              <a:buClr>
                <a:schemeClr val="tx2">
                  <a:lumMod val="10000"/>
                </a:schemeClr>
              </a:buClr>
              <a:buSzPct val="110000"/>
              <a:buFont typeface="Arial" pitchFamily="34" charset="0"/>
              <a:buChar char="•"/>
            </a:pPr>
            <a:r>
              <a:rPr lang="en-US" sz="1400" dirty="0" smtClean="0"/>
              <a:t>We </a:t>
            </a:r>
            <a:r>
              <a:rPr lang="en-US" sz="1400" dirty="0" err="1" smtClean="0"/>
              <a:t>splitted</a:t>
            </a:r>
            <a:r>
              <a:rPr lang="en-US" sz="1400" dirty="0"/>
              <a:t> out the series into training and testing </a:t>
            </a:r>
            <a:r>
              <a:rPr lang="en-US" sz="1400" dirty="0" smtClean="0"/>
              <a:t>sets, created </a:t>
            </a:r>
            <a:r>
              <a:rPr lang="en-US" sz="1400" dirty="0"/>
              <a:t>a naive seasonal model by taking K as </a:t>
            </a:r>
            <a:r>
              <a:rPr lang="en-US" sz="1400" dirty="0" smtClean="0"/>
              <a:t>6</a:t>
            </a:r>
            <a:r>
              <a:rPr lang="en-US" sz="1400" dirty="0"/>
              <a:t>, fitted the naive seasonal model thus created with the train set</a:t>
            </a:r>
            <a:r>
              <a:rPr lang="en-US" sz="1400" dirty="0" smtClean="0"/>
              <a:t>.</a:t>
            </a:r>
          </a:p>
          <a:p>
            <a:pPr marL="285750" indent="-285750">
              <a:buClr>
                <a:schemeClr val="tx2">
                  <a:lumMod val="10000"/>
                </a:schemeClr>
              </a:buClr>
              <a:buSzPct val="110000"/>
              <a:buFont typeface="Arial" pitchFamily="34" charset="0"/>
              <a:buChar char="•"/>
            </a:pPr>
            <a:r>
              <a:rPr lang="en-US" sz="1400" dirty="0"/>
              <a:t>We did the prediction for the naive seasonal model using the items as </a:t>
            </a:r>
            <a:r>
              <a:rPr lang="en-US" sz="1400" dirty="0" smtClean="0"/>
              <a:t>3</a:t>
            </a:r>
            <a:r>
              <a:rPr lang="en-US" sz="1400" dirty="0"/>
              <a:t>, plotted the prediction results in graphical </a:t>
            </a:r>
            <a:r>
              <a:rPr lang="en-US" sz="1400" dirty="0" smtClean="0"/>
              <a:t>format.</a:t>
            </a:r>
          </a:p>
          <a:p>
            <a:pPr marL="285750" indent="-285750">
              <a:buClr>
                <a:schemeClr val="tx2">
                  <a:lumMod val="10000"/>
                </a:schemeClr>
              </a:buClr>
              <a:buSzPct val="110000"/>
              <a:buFont typeface="Arial" pitchFamily="34" charset="0"/>
              <a:buChar char="•"/>
            </a:pPr>
            <a:r>
              <a:rPr lang="en-US" sz="1400" dirty="0"/>
              <a:t>We </a:t>
            </a:r>
            <a:r>
              <a:rPr lang="en-US" sz="1400" dirty="0" smtClean="0"/>
              <a:t>calculated the </a:t>
            </a:r>
            <a:r>
              <a:rPr lang="en-US" sz="1400" dirty="0"/>
              <a:t>Mean Absolute Error for the naive </a:t>
            </a:r>
            <a:r>
              <a:rPr lang="en-US" sz="1400" dirty="0" smtClean="0"/>
              <a:t>model and printed it.</a:t>
            </a:r>
          </a:p>
          <a:p>
            <a:pPr marL="285750" indent="-285750">
              <a:buClr>
                <a:schemeClr val="tx2">
                  <a:lumMod val="10000"/>
                </a:schemeClr>
              </a:buClr>
              <a:buSzPct val="110000"/>
              <a:buFont typeface="Arial" pitchFamily="34" charset="0"/>
              <a:buChar char="•"/>
            </a:pPr>
            <a:r>
              <a:rPr lang="en-US" sz="1400" dirty="0" smtClean="0"/>
              <a:t>We created </a:t>
            </a:r>
            <a:r>
              <a:rPr lang="en-US" sz="1400" dirty="0"/>
              <a:t>an instance of the </a:t>
            </a:r>
            <a:r>
              <a:rPr lang="en-US" sz="1400" dirty="0" err="1"/>
              <a:t>scaler</a:t>
            </a:r>
            <a:r>
              <a:rPr lang="en-US" sz="1400" dirty="0"/>
              <a:t> class and </a:t>
            </a:r>
            <a:r>
              <a:rPr lang="en-US" sz="1400" dirty="0" smtClean="0"/>
              <a:t>fitted </a:t>
            </a:r>
            <a:r>
              <a:rPr lang="en-US" sz="1400" dirty="0"/>
              <a:t>it with the training set, </a:t>
            </a:r>
            <a:r>
              <a:rPr lang="en-US" sz="1400" dirty="0" smtClean="0"/>
              <a:t>created the </a:t>
            </a:r>
            <a:r>
              <a:rPr lang="en-US" sz="1400" dirty="0" err="1"/>
              <a:t>nbeats</a:t>
            </a:r>
            <a:r>
              <a:rPr lang="en-US" sz="1400" dirty="0"/>
              <a:t> model by specifying the necessary parameters with suitable values </a:t>
            </a:r>
            <a:r>
              <a:rPr lang="en-US" sz="1400" dirty="0" smtClean="0"/>
              <a:t>and fitted </a:t>
            </a:r>
            <a:r>
              <a:rPr lang="en-US" sz="1400" dirty="0"/>
              <a:t>the model.</a:t>
            </a:r>
          </a:p>
        </p:txBody>
      </p:sp>
    </p:spTree>
    <p:extLst>
      <p:ext uri="{BB962C8B-B14F-4D97-AF65-F5344CB8AC3E}">
        <p14:creationId xmlns:p14="http://schemas.microsoft.com/office/powerpoint/2010/main" val="4133769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33</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285750" indent="-285750">
              <a:buClr>
                <a:schemeClr val="tx2">
                  <a:lumMod val="10000"/>
                </a:schemeClr>
              </a:buClr>
              <a:buSzPct val="110000"/>
              <a:buFont typeface="Arial" pitchFamily="34" charset="0"/>
              <a:buChar char="•"/>
            </a:pPr>
            <a:r>
              <a:rPr lang="en-US" sz="1400" dirty="0"/>
              <a:t>We did the prediction for N-Beats model and </a:t>
            </a:r>
            <a:r>
              <a:rPr lang="en-US" sz="1400" dirty="0" smtClean="0"/>
              <a:t>printed </a:t>
            </a:r>
            <a:r>
              <a:rPr lang="en-US" sz="1400" dirty="0"/>
              <a:t>the MAE for it after calculation</a:t>
            </a:r>
            <a:r>
              <a:rPr lang="en-US" sz="1400" dirty="0" smtClean="0"/>
              <a:t>.</a:t>
            </a:r>
          </a:p>
          <a:p>
            <a:pPr marL="285750" indent="-285750">
              <a:buClr>
                <a:schemeClr val="tx2">
                  <a:lumMod val="10000"/>
                </a:schemeClr>
              </a:buClr>
              <a:buSzPct val="110000"/>
              <a:buFont typeface="Arial" pitchFamily="34" charset="0"/>
              <a:buChar char="•"/>
            </a:pPr>
            <a:r>
              <a:rPr lang="en-US" sz="1400" dirty="0"/>
              <a:t>Utilized the concatenate function, </a:t>
            </a:r>
            <a:r>
              <a:rPr lang="en-US" sz="1400" dirty="0" smtClean="0"/>
              <a:t>created </a:t>
            </a:r>
            <a:r>
              <a:rPr lang="en-US" sz="1400" dirty="0"/>
              <a:t>the concatenated </a:t>
            </a:r>
            <a:r>
              <a:rPr lang="en-US" sz="1400" dirty="0" err="1"/>
              <a:t>scaler</a:t>
            </a:r>
            <a:r>
              <a:rPr lang="en-US" sz="1400" dirty="0"/>
              <a:t> instance and </a:t>
            </a:r>
            <a:r>
              <a:rPr lang="en-US" sz="1400" dirty="0" smtClean="0"/>
              <a:t>applied </a:t>
            </a:r>
            <a:r>
              <a:rPr lang="en-US" sz="1400" dirty="0" err="1" smtClean="0">
                <a:latin typeface="Open Sans" pitchFamily="34" charset="0"/>
                <a:ea typeface="Open Sans" pitchFamily="34" charset="0"/>
                <a:cs typeface="Open Sans" pitchFamily="34" charset="0"/>
              </a:rPr>
              <a:t>fit_transform</a:t>
            </a:r>
            <a:r>
              <a:rPr lang="en-US" sz="1400" dirty="0" smtClean="0"/>
              <a:t>.</a:t>
            </a:r>
          </a:p>
          <a:p>
            <a:pPr marL="285750" indent="-285750">
              <a:buClr>
                <a:schemeClr val="tx2">
                  <a:lumMod val="10000"/>
                </a:schemeClr>
              </a:buClr>
              <a:buSzPct val="110000"/>
              <a:buFont typeface="Arial" pitchFamily="34" charset="0"/>
              <a:buChar char="•"/>
            </a:pPr>
            <a:r>
              <a:rPr lang="en-US" sz="1400" dirty="0"/>
              <a:t>Did the prediction for it and </a:t>
            </a:r>
            <a:r>
              <a:rPr lang="en-US" sz="1400" dirty="0" smtClean="0"/>
              <a:t>plotted </a:t>
            </a:r>
            <a:r>
              <a:rPr lang="en-US" sz="1400" dirty="0"/>
              <a:t>the plot for the test set</a:t>
            </a:r>
            <a:r>
              <a:rPr lang="en-US" sz="1400" dirty="0" smtClean="0"/>
              <a:t>.</a:t>
            </a:r>
          </a:p>
          <a:p>
            <a:pPr marL="285750" indent="-285750">
              <a:buClr>
                <a:schemeClr val="tx2">
                  <a:lumMod val="10000"/>
                </a:schemeClr>
              </a:buClr>
              <a:buSzPct val="110000"/>
              <a:buFont typeface="Arial" pitchFamily="34" charset="0"/>
              <a:buChar char="•"/>
            </a:pPr>
            <a:r>
              <a:rPr lang="en-US" sz="1400" dirty="0" smtClean="0"/>
              <a:t>Calculated the MAE and printed it.</a:t>
            </a:r>
            <a:endParaRPr lang="en-US" sz="1400" dirty="0"/>
          </a:p>
        </p:txBody>
      </p:sp>
    </p:spTree>
    <p:extLst>
      <p:ext uri="{BB962C8B-B14F-4D97-AF65-F5344CB8AC3E}">
        <p14:creationId xmlns:p14="http://schemas.microsoft.com/office/powerpoint/2010/main" val="37380493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34</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0" indent="0">
              <a:buNone/>
            </a:pPr>
            <a:r>
              <a:rPr lang="en-US" sz="1400" b="1" dirty="0" smtClean="0"/>
              <a:t>15. Temporal Fusion Transformer:</a:t>
            </a:r>
          </a:p>
          <a:p>
            <a:pPr marL="285750" indent="-285750">
              <a:buClr>
                <a:schemeClr val="tx2">
                  <a:lumMod val="10000"/>
                </a:schemeClr>
              </a:buClr>
              <a:buSzPct val="110000"/>
              <a:buFont typeface="Arial" pitchFamily="34" charset="0"/>
              <a:buChar char="•"/>
            </a:pPr>
            <a:r>
              <a:rPr lang="en-US" sz="1400" dirty="0"/>
              <a:t>We imported the modules and read the data.</a:t>
            </a:r>
          </a:p>
          <a:p>
            <a:pPr marL="285750" indent="-285750">
              <a:buClr>
                <a:schemeClr val="tx2">
                  <a:lumMod val="10000"/>
                </a:schemeClr>
              </a:buClr>
              <a:buSzPct val="110000"/>
              <a:buFont typeface="Arial" pitchFamily="34" charset="0"/>
              <a:buChar char="•"/>
            </a:pPr>
            <a:r>
              <a:rPr lang="en-US" sz="1400" dirty="0"/>
              <a:t>We </a:t>
            </a:r>
            <a:r>
              <a:rPr lang="en-US" sz="1400" dirty="0" smtClean="0"/>
              <a:t>made various time-series </a:t>
            </a:r>
            <a:r>
              <a:rPr lang="en-US" sz="1400" dirty="0"/>
              <a:t>and stacked all the time-series vertically</a:t>
            </a:r>
            <a:r>
              <a:rPr lang="en-US" sz="1400" dirty="0" smtClean="0"/>
              <a:t>.</a:t>
            </a:r>
          </a:p>
          <a:p>
            <a:pPr marL="285750" indent="-285750">
              <a:buClr>
                <a:schemeClr val="tx2">
                  <a:lumMod val="10000"/>
                </a:schemeClr>
              </a:buClr>
              <a:buSzPct val="110000"/>
              <a:buFont typeface="Arial" pitchFamily="34" charset="0"/>
              <a:buChar char="•"/>
            </a:pPr>
            <a:r>
              <a:rPr lang="en-US" sz="1400" dirty="0"/>
              <a:t>We matched </a:t>
            </a:r>
            <a:r>
              <a:rPr lang="en-US" sz="1400" dirty="0" smtClean="0"/>
              <a:t>the results </a:t>
            </a:r>
            <a:r>
              <a:rPr lang="en-US" sz="1400" dirty="0"/>
              <a:t>in the original paper, and set the </a:t>
            </a:r>
            <a:r>
              <a:rPr lang="en-US" sz="1400" dirty="0" err="1"/>
              <a:t>hyperparameters</a:t>
            </a:r>
            <a:r>
              <a:rPr lang="en-US" sz="1400" dirty="0"/>
              <a:t>, taking batch size as 64, number heads as 4, hidden sizes as </a:t>
            </a:r>
            <a:r>
              <a:rPr lang="en-US" sz="1400" dirty="0" smtClean="0"/>
              <a:t>160, </a:t>
            </a:r>
            <a:r>
              <a:rPr lang="en-US" sz="1400" dirty="0" err="1" smtClean="0"/>
              <a:t>lr</a:t>
            </a:r>
            <a:r>
              <a:rPr lang="en-US" sz="1400" dirty="0" smtClean="0"/>
              <a:t> </a:t>
            </a:r>
            <a:r>
              <a:rPr lang="en-US" sz="1400" dirty="0"/>
              <a:t>as 0.001 and </a:t>
            </a:r>
            <a:r>
              <a:rPr lang="en-US" sz="1400" dirty="0" err="1">
                <a:latin typeface="Open Sans" pitchFamily="34" charset="0"/>
                <a:ea typeface="Open Sans" pitchFamily="34" charset="0"/>
                <a:cs typeface="Open Sans" pitchFamily="34" charset="0"/>
              </a:rPr>
              <a:t>gr_clip</a:t>
            </a:r>
            <a:r>
              <a:rPr lang="en-US" sz="1400" dirty="0"/>
              <a:t> as </a:t>
            </a:r>
            <a:r>
              <a:rPr lang="en-US" sz="1400" dirty="0" smtClean="0"/>
              <a:t>0.1</a:t>
            </a:r>
          </a:p>
          <a:p>
            <a:pPr marL="285750" indent="-285750">
              <a:buClr>
                <a:schemeClr val="tx2">
                  <a:lumMod val="10000"/>
                </a:schemeClr>
              </a:buClr>
              <a:buSzPct val="110000"/>
              <a:buFont typeface="Arial" pitchFamily="34" charset="0"/>
              <a:buChar char="•"/>
            </a:pPr>
            <a:r>
              <a:rPr lang="en-US" sz="1400" dirty="0"/>
              <a:t>We did </a:t>
            </a:r>
            <a:r>
              <a:rPr lang="en-US" sz="1400" dirty="0" smtClean="0"/>
              <a:t>the required normalizations, and </a:t>
            </a:r>
            <a:r>
              <a:rPr lang="en-US" sz="1400" dirty="0"/>
              <a:t>created </a:t>
            </a:r>
            <a:r>
              <a:rPr lang="en-US" sz="1400" dirty="0" err="1"/>
              <a:t>dataloaders</a:t>
            </a:r>
            <a:r>
              <a:rPr lang="en-US" sz="1400" dirty="0"/>
              <a:t> for our model</a:t>
            </a:r>
            <a:r>
              <a:rPr lang="en-US" sz="1400" dirty="0" smtClean="0"/>
              <a:t>.</a:t>
            </a:r>
          </a:p>
          <a:p>
            <a:pPr marL="285750" indent="-285750">
              <a:buClr>
                <a:schemeClr val="tx2">
                  <a:lumMod val="10000"/>
                </a:schemeClr>
              </a:buClr>
              <a:buSzPct val="110000"/>
              <a:buFont typeface="Arial" pitchFamily="34" charset="0"/>
              <a:buChar char="•"/>
            </a:pPr>
            <a:r>
              <a:rPr lang="en-US" sz="1400" dirty="0"/>
              <a:t>Loaded our saved model </a:t>
            </a:r>
            <a:r>
              <a:rPr lang="en-US" sz="1400" dirty="0" smtClean="0"/>
              <a:t>again and started </a:t>
            </a:r>
            <a:r>
              <a:rPr lang="en-US" sz="1400" dirty="0" err="1" smtClean="0"/>
              <a:t>tensorboard</a:t>
            </a:r>
            <a:r>
              <a:rPr lang="en-US" sz="1400" dirty="0" smtClean="0"/>
              <a:t>.</a:t>
            </a:r>
          </a:p>
          <a:p>
            <a:pPr marL="285750" indent="-285750">
              <a:buClr>
                <a:schemeClr val="tx2">
                  <a:lumMod val="10000"/>
                </a:schemeClr>
              </a:buClr>
              <a:buSzPct val="110000"/>
              <a:buFont typeface="Arial" pitchFamily="34" charset="0"/>
              <a:buChar char="•"/>
            </a:pPr>
            <a:r>
              <a:rPr lang="en-US" sz="1400" dirty="0"/>
              <a:t>Printed average p50 loss overall, average p50 loss per time series</a:t>
            </a:r>
            <a:r>
              <a:rPr lang="en-US" sz="1400" dirty="0" smtClean="0"/>
              <a:t>.</a:t>
            </a:r>
          </a:p>
          <a:p>
            <a:pPr marL="285750" indent="-285750">
              <a:buClr>
                <a:schemeClr val="tx2">
                  <a:lumMod val="10000"/>
                </a:schemeClr>
              </a:buClr>
              <a:buSzPct val="110000"/>
              <a:buFont typeface="Arial" pitchFamily="34" charset="0"/>
              <a:buChar char="•"/>
            </a:pPr>
            <a:r>
              <a:rPr lang="en-US" sz="1400" dirty="0"/>
              <a:t>Took a look at what the </a:t>
            </a:r>
            <a:r>
              <a:rPr lang="en-US" sz="1400" dirty="0" err="1" smtClean="0">
                <a:latin typeface="Open Sans" pitchFamily="34" charset="0"/>
                <a:ea typeface="Open Sans" pitchFamily="34" charset="0"/>
                <a:cs typeface="Open Sans" pitchFamily="34" charset="0"/>
              </a:rPr>
              <a:t>raw_predictions</a:t>
            </a:r>
            <a:r>
              <a:rPr lang="en-US" sz="1400" dirty="0" smtClean="0"/>
              <a:t> </a:t>
            </a:r>
            <a:r>
              <a:rPr lang="en-US" sz="1400" dirty="0"/>
              <a:t>variable contains</a:t>
            </a:r>
            <a:r>
              <a:rPr lang="en-US" sz="1400" dirty="0" smtClean="0"/>
              <a:t>.</a:t>
            </a:r>
          </a:p>
          <a:p>
            <a:pPr marL="285750" indent="-285750">
              <a:buClr>
                <a:schemeClr val="tx2">
                  <a:lumMod val="10000"/>
                </a:schemeClr>
              </a:buClr>
              <a:buSzPct val="110000"/>
              <a:buFont typeface="Arial" pitchFamily="34" charset="0"/>
              <a:buChar char="•"/>
            </a:pPr>
            <a:r>
              <a:rPr lang="en-US" sz="1400" dirty="0"/>
              <a:t>Did analysis on the training set</a:t>
            </a:r>
            <a:r>
              <a:rPr lang="en-US" sz="1400" dirty="0" smtClean="0"/>
              <a:t>.</a:t>
            </a:r>
          </a:p>
          <a:p>
            <a:pPr marL="285750" indent="-285750">
              <a:buClr>
                <a:schemeClr val="tx2">
                  <a:lumMod val="10000"/>
                </a:schemeClr>
              </a:buClr>
              <a:buSzPct val="110000"/>
              <a:buFont typeface="Arial" pitchFamily="34" charset="0"/>
              <a:buChar char="•"/>
            </a:pPr>
            <a:r>
              <a:rPr lang="en-US" sz="1400" dirty="0"/>
              <a:t>Created a new </a:t>
            </a:r>
            <a:r>
              <a:rPr lang="en-US" sz="1400" dirty="0" smtClean="0"/>
              <a:t>study, and saved the study results.</a:t>
            </a:r>
          </a:p>
          <a:p>
            <a:pPr marL="285750" indent="-285750">
              <a:buClr>
                <a:schemeClr val="tx2">
                  <a:lumMod val="10000"/>
                </a:schemeClr>
              </a:buClr>
              <a:buSzPct val="110000"/>
              <a:buFont typeface="Arial" pitchFamily="34" charset="0"/>
              <a:buChar char="•"/>
            </a:pPr>
            <a:r>
              <a:rPr lang="en-US" sz="1400" dirty="0" smtClean="0"/>
              <a:t>Printed the best </a:t>
            </a:r>
            <a:r>
              <a:rPr lang="en-US" sz="1400" dirty="0" err="1" smtClean="0"/>
              <a:t>hyperparameters</a:t>
            </a:r>
            <a:r>
              <a:rPr lang="en-US" sz="1400" dirty="0" smtClean="0"/>
              <a:t>.</a:t>
            </a:r>
            <a:endParaRPr lang="en-US" sz="1400" dirty="0"/>
          </a:p>
        </p:txBody>
      </p:sp>
    </p:spTree>
    <p:extLst>
      <p:ext uri="{BB962C8B-B14F-4D97-AF65-F5344CB8AC3E}">
        <p14:creationId xmlns:p14="http://schemas.microsoft.com/office/powerpoint/2010/main" val="100189826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35</a:t>
            </a:fld>
            <a:endParaRPr/>
          </a:p>
        </p:txBody>
      </p:sp>
      <p:sp>
        <p:nvSpPr>
          <p:cNvPr id="6" name="Google Shape;115;p14"/>
          <p:cNvSpPr txBox="1">
            <a:spLocks noGrp="1"/>
          </p:cNvSpPr>
          <p:nvPr>
            <p:ph type="body" idx="1"/>
          </p:nvPr>
        </p:nvSpPr>
        <p:spPr>
          <a:xfrm>
            <a:off x="1115616" y="1059582"/>
            <a:ext cx="7503073" cy="3672408"/>
          </a:xfrm>
          <a:prstGeom prst="rect">
            <a:avLst/>
          </a:prstGeom>
        </p:spPr>
        <p:txBody>
          <a:bodyPr spcFirstLastPara="1" wrap="square" lIns="91425" tIns="91425" rIns="91425" bIns="91425" anchor="t" anchorCtr="0">
            <a:noAutofit/>
          </a:bodyPr>
          <a:lstStyle/>
          <a:p>
            <a:pPr marL="0" indent="0">
              <a:buNone/>
            </a:pPr>
            <a:r>
              <a:rPr lang="en-US" sz="1400" b="1" dirty="0" smtClean="0"/>
              <a:t>*** Novel Algorithmic Approach:</a:t>
            </a:r>
          </a:p>
          <a:p>
            <a:pPr marL="0" indent="0">
              <a:buNone/>
            </a:pPr>
            <a:r>
              <a:rPr lang="en-US" sz="1400" dirty="0"/>
              <a:t>This is a novel algorithm which takes some of its attributes from the very famous Temporal Fusion Transformer time series forecasting technique. Temporal Fusion Transformer outperforms all prominent Deep Learning models for time series forecasting. It also includes a featured Gradient Boosting Tree model for tabular time series data. As novelty our algorithm calculates feature </a:t>
            </a:r>
            <a:r>
              <a:rPr lang="en-US" sz="1400" dirty="0" err="1"/>
              <a:t>importances</a:t>
            </a:r>
            <a:r>
              <a:rPr lang="en-US" sz="1400" dirty="0"/>
              <a:t>, seasonality patterns, and extreme events robustness using the built-in model’s interpretable attention mechanism. Our algorithm supports multiple time series, multi-horizon forecasting, heterogeneous features, and interpretable predictions. Our algorithm supports various types of features which includes time-varying known, time-varying unknown, time-invariant real and time-invariant categorical. The whole process can be broken down into 3 major events: creating a pandas </a:t>
            </a:r>
            <a:r>
              <a:rPr lang="en-US" sz="1400" dirty="0" err="1"/>
              <a:t>dataframe</a:t>
            </a:r>
            <a:r>
              <a:rPr lang="en-US" sz="1400" dirty="0"/>
              <a:t> for our time series data, wrapping our </a:t>
            </a:r>
            <a:r>
              <a:rPr lang="en-US" sz="1400" dirty="0" err="1"/>
              <a:t>dataframe</a:t>
            </a:r>
            <a:r>
              <a:rPr lang="en-US" sz="1400" dirty="0"/>
              <a:t> into a </a:t>
            </a:r>
            <a:r>
              <a:rPr lang="en-US" sz="1400" dirty="0" err="1"/>
              <a:t>TimeSeriesDataset</a:t>
            </a:r>
            <a:r>
              <a:rPr lang="en-US" sz="1400" dirty="0"/>
              <a:t> instance, and passing our </a:t>
            </a:r>
            <a:r>
              <a:rPr lang="en-US" sz="1400" dirty="0" err="1"/>
              <a:t>TimeSeriesDataset</a:t>
            </a:r>
            <a:r>
              <a:rPr lang="en-US" sz="1400" dirty="0"/>
              <a:t> instance to </a:t>
            </a:r>
            <a:r>
              <a:rPr lang="en-US" sz="1400" dirty="0" err="1"/>
              <a:t>TemporalFusionTransformer</a:t>
            </a:r>
            <a:r>
              <a:rPr lang="en-US" sz="1400" dirty="0"/>
              <a:t>. </a:t>
            </a:r>
            <a:endParaRPr lang="en-US" sz="1400" dirty="0"/>
          </a:p>
        </p:txBody>
      </p:sp>
    </p:spTree>
    <p:extLst>
      <p:ext uri="{BB962C8B-B14F-4D97-AF65-F5344CB8AC3E}">
        <p14:creationId xmlns:p14="http://schemas.microsoft.com/office/powerpoint/2010/main" val="120657009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36</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0" indent="0">
              <a:buNone/>
            </a:pPr>
            <a:r>
              <a:rPr lang="en-US" sz="1400" dirty="0"/>
              <a:t>1. Aggregate our target variable </a:t>
            </a:r>
            <a:r>
              <a:rPr lang="en-US" sz="1400" dirty="0" err="1">
                <a:latin typeface="Open Sans" pitchFamily="34" charset="0"/>
                <a:ea typeface="Open Sans" pitchFamily="34" charset="0"/>
                <a:cs typeface="Open Sans" pitchFamily="34" charset="0"/>
              </a:rPr>
              <a:t>trip_duration</a:t>
            </a:r>
            <a:r>
              <a:rPr lang="en-US" sz="1400" dirty="0"/>
              <a:t> by hour.</a:t>
            </a:r>
          </a:p>
          <a:p>
            <a:pPr marL="0" indent="0">
              <a:buNone/>
            </a:pPr>
            <a:r>
              <a:rPr lang="en-US" sz="1400" dirty="0"/>
              <a:t>2. Find the earliest date for every time-series where power is non-zero.</a:t>
            </a:r>
          </a:p>
          <a:p>
            <a:pPr marL="0" indent="0">
              <a:buNone/>
            </a:pPr>
            <a:r>
              <a:rPr lang="en-US" sz="1400" dirty="0"/>
              <a:t>3. Create new features: month, day, hour and </a:t>
            </a:r>
            <a:r>
              <a:rPr lang="en-US" sz="1400" dirty="0" err="1">
                <a:latin typeface="Open Sans" pitchFamily="34" charset="0"/>
                <a:ea typeface="Open Sans" pitchFamily="34" charset="0"/>
                <a:cs typeface="Open Sans" pitchFamily="34" charset="0"/>
              </a:rPr>
              <a:t>day_of_week</a:t>
            </a:r>
            <a:r>
              <a:rPr lang="en-US" sz="1400" dirty="0"/>
              <a:t>.</a:t>
            </a:r>
          </a:p>
          <a:p>
            <a:pPr marL="0" indent="0">
              <a:buNone/>
            </a:pPr>
            <a:r>
              <a:rPr lang="en-US" sz="1400" dirty="0"/>
              <a:t>4. Select all timestamps between 2014-06-30 10:51:00 and 2015-09-24 05:42:00.</a:t>
            </a:r>
          </a:p>
          <a:p>
            <a:pPr marL="0" indent="0">
              <a:buNone/>
            </a:pPr>
            <a:r>
              <a:rPr lang="en-US" sz="1400" dirty="0"/>
              <a:t>5. Data preprocessing.</a:t>
            </a:r>
          </a:p>
          <a:p>
            <a:pPr marL="0" indent="0">
              <a:buNone/>
            </a:pPr>
            <a:r>
              <a:rPr lang="en-US" sz="1400" dirty="0"/>
              <a:t>6. Aggregate to hourly data and train our model on 5 features only.</a:t>
            </a:r>
          </a:p>
          <a:p>
            <a:pPr marL="0" indent="0">
              <a:buNone/>
            </a:pPr>
            <a:r>
              <a:rPr lang="en-US" sz="1400" dirty="0"/>
              <a:t>7. Prepare the dataset for </a:t>
            </a:r>
            <a:r>
              <a:rPr lang="en-US" sz="1400" dirty="0" err="1"/>
              <a:t>TimeSeriesDataset</a:t>
            </a:r>
            <a:r>
              <a:rPr lang="en-US" sz="1400" dirty="0"/>
              <a:t> format.</a:t>
            </a:r>
          </a:p>
          <a:p>
            <a:pPr marL="0" indent="0">
              <a:buNone/>
            </a:pPr>
            <a:r>
              <a:rPr lang="en-US" sz="1400" dirty="0"/>
              <a:t>8. Exploratory data analysis.</a:t>
            </a:r>
          </a:p>
          <a:p>
            <a:pPr marL="0" indent="0">
              <a:buNone/>
            </a:pPr>
            <a:r>
              <a:rPr lang="en-US" sz="1400" dirty="0"/>
              <a:t>9. Create </a:t>
            </a:r>
            <a:r>
              <a:rPr lang="en-US" sz="1400" dirty="0" err="1"/>
              <a:t>DataLoaders</a:t>
            </a:r>
            <a:r>
              <a:rPr lang="en-US" sz="1400" dirty="0"/>
              <a:t>.</a:t>
            </a:r>
          </a:p>
          <a:p>
            <a:pPr marL="0" indent="0">
              <a:buNone/>
            </a:pPr>
            <a:r>
              <a:rPr lang="en-US" sz="1400" dirty="0"/>
              <a:t>10. Baseline model.</a:t>
            </a:r>
          </a:p>
          <a:p>
            <a:pPr marL="0" indent="0">
              <a:buNone/>
            </a:pPr>
            <a:r>
              <a:rPr lang="en-US" sz="1400" dirty="0"/>
              <a:t>11. Training our model.</a:t>
            </a:r>
          </a:p>
          <a:p>
            <a:pPr marL="0" indent="0">
              <a:buNone/>
            </a:pPr>
            <a:r>
              <a:rPr lang="en-US" sz="1400" dirty="0"/>
              <a:t>12. </a:t>
            </a:r>
            <a:r>
              <a:rPr lang="en-US" sz="1400" dirty="0" err="1"/>
              <a:t>EarlyStopping</a:t>
            </a:r>
            <a:r>
              <a:rPr lang="en-US" sz="1400" dirty="0"/>
              <a:t> callback to monitor the validation loss.</a:t>
            </a:r>
          </a:p>
          <a:p>
            <a:pPr marL="0" indent="0">
              <a:buNone/>
            </a:pPr>
            <a:r>
              <a:rPr lang="en-US" sz="1400" dirty="0"/>
              <a:t>13. </a:t>
            </a:r>
            <a:r>
              <a:rPr lang="en-US" sz="1400" dirty="0" err="1"/>
              <a:t>Tensorboard</a:t>
            </a:r>
            <a:r>
              <a:rPr lang="en-US" sz="1400" dirty="0"/>
              <a:t> to log our training and validation metrics</a:t>
            </a:r>
            <a:r>
              <a:rPr lang="en-US" sz="1400" dirty="0" smtClean="0"/>
              <a:t>.</a:t>
            </a:r>
            <a:endParaRPr lang="en-US" sz="1400" dirty="0"/>
          </a:p>
        </p:txBody>
      </p:sp>
    </p:spTree>
    <p:extLst>
      <p:ext uri="{BB962C8B-B14F-4D97-AF65-F5344CB8AC3E}">
        <p14:creationId xmlns:p14="http://schemas.microsoft.com/office/powerpoint/2010/main" val="221721360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37</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0" indent="0">
              <a:buNone/>
            </a:pPr>
            <a:r>
              <a:rPr lang="en-US" sz="1400" dirty="0"/>
              <a:t>14. Use in our model: </a:t>
            </a:r>
            <a:r>
              <a:rPr lang="en-US" sz="1400" dirty="0" err="1"/>
              <a:t>Quantile</a:t>
            </a:r>
            <a:r>
              <a:rPr lang="en-US" sz="1400" dirty="0"/>
              <a:t> Loss — a special type of loss that helps us output the prediction intervals.</a:t>
            </a:r>
          </a:p>
          <a:p>
            <a:pPr marL="0" indent="0">
              <a:buNone/>
            </a:pPr>
            <a:r>
              <a:rPr lang="en-US" sz="1400" dirty="0"/>
              <a:t>15. Load and save the best model.</a:t>
            </a:r>
          </a:p>
          <a:p>
            <a:pPr marL="0" indent="0">
              <a:buNone/>
            </a:pPr>
            <a:r>
              <a:rPr lang="en-US" sz="1400" dirty="0"/>
              <a:t>16. Check </a:t>
            </a:r>
            <a:r>
              <a:rPr lang="en-US" sz="1400" dirty="0" err="1"/>
              <a:t>Tensorboard</a:t>
            </a:r>
            <a:r>
              <a:rPr lang="en-US" sz="1400" dirty="0"/>
              <a:t>.</a:t>
            </a:r>
          </a:p>
          <a:p>
            <a:pPr marL="0" indent="0">
              <a:buNone/>
            </a:pPr>
            <a:r>
              <a:rPr lang="en-US" sz="1400" dirty="0"/>
              <a:t>17. Model evaluation.</a:t>
            </a:r>
          </a:p>
          <a:p>
            <a:pPr marL="0" indent="0">
              <a:buNone/>
            </a:pPr>
            <a:r>
              <a:rPr lang="en-US" sz="1400" dirty="0"/>
              <a:t>18. Plot predictions on validation data.</a:t>
            </a:r>
          </a:p>
          <a:p>
            <a:pPr marL="0" indent="0">
              <a:buNone/>
            </a:pPr>
            <a:r>
              <a:rPr lang="en-US" sz="1400" dirty="0"/>
              <a:t>19. Plot predictions for a specific time series.</a:t>
            </a:r>
          </a:p>
          <a:p>
            <a:pPr marL="0" indent="0">
              <a:buNone/>
            </a:pPr>
            <a:r>
              <a:rPr lang="en-US" sz="1400" dirty="0"/>
              <a:t>20 Out-of-sample forecasts.</a:t>
            </a:r>
          </a:p>
          <a:p>
            <a:pPr marL="0" indent="0">
              <a:buNone/>
            </a:pPr>
            <a:r>
              <a:rPr lang="en-US" sz="1400" dirty="0"/>
              <a:t>21. Interpretable Forecasting.</a:t>
            </a:r>
          </a:p>
          <a:p>
            <a:pPr marL="0" indent="0">
              <a:buNone/>
            </a:pPr>
            <a:r>
              <a:rPr lang="en-US" sz="1400" dirty="0"/>
              <a:t>22. Seasonality-wise Interpretability.</a:t>
            </a:r>
          </a:p>
          <a:p>
            <a:pPr marL="0" indent="0">
              <a:buNone/>
            </a:pPr>
            <a:r>
              <a:rPr lang="en-US" sz="1400" dirty="0"/>
              <a:t>23. Feature-wise Interpretability.</a:t>
            </a:r>
          </a:p>
          <a:p>
            <a:pPr marL="0" indent="0">
              <a:buNone/>
            </a:pPr>
            <a:r>
              <a:rPr lang="en-US" sz="1400" dirty="0"/>
              <a:t>24. Extreme Event Detection.</a:t>
            </a:r>
          </a:p>
          <a:p>
            <a:pPr marL="0" indent="0">
              <a:buNone/>
            </a:pPr>
            <a:r>
              <a:rPr lang="en-US" sz="1400" dirty="0"/>
              <a:t>25. </a:t>
            </a:r>
            <a:r>
              <a:rPr lang="en-US" sz="1400" dirty="0" err="1"/>
              <a:t>Hyperparameter</a:t>
            </a:r>
            <a:r>
              <a:rPr lang="en-US" sz="1400" dirty="0"/>
              <a:t> Tuning.</a:t>
            </a:r>
            <a:endParaRPr lang="en-US" sz="1400" dirty="0"/>
          </a:p>
        </p:txBody>
      </p:sp>
    </p:spTree>
    <p:extLst>
      <p:ext uri="{BB962C8B-B14F-4D97-AF65-F5344CB8AC3E}">
        <p14:creationId xmlns:p14="http://schemas.microsoft.com/office/powerpoint/2010/main" val="225575680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5. IMPLEMENTATION (TILL NOW)</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38</a:t>
            </a:fld>
            <a:endParaRPr/>
          </a:p>
        </p:txBody>
      </p:sp>
      <p:sp>
        <p:nvSpPr>
          <p:cNvPr id="6" name="Google Shape;115;p14"/>
          <p:cNvSpPr txBox="1">
            <a:spLocks noGrp="1"/>
          </p:cNvSpPr>
          <p:nvPr>
            <p:ph type="body" idx="1"/>
          </p:nvPr>
        </p:nvSpPr>
        <p:spPr>
          <a:xfrm>
            <a:off x="1115616" y="1059582"/>
            <a:ext cx="7503073" cy="3744416"/>
          </a:xfrm>
          <a:prstGeom prst="rect">
            <a:avLst/>
          </a:prstGeom>
        </p:spPr>
        <p:txBody>
          <a:bodyPr spcFirstLastPara="1" wrap="square" lIns="91425" tIns="91425" rIns="91425" bIns="91425" anchor="t" anchorCtr="0">
            <a:noAutofit/>
          </a:bodyPr>
          <a:lstStyle/>
          <a:p>
            <a:pPr marL="285750" indent="-285750">
              <a:buClr>
                <a:schemeClr val="tx1"/>
              </a:buClr>
              <a:buSzPct val="150000"/>
              <a:buFont typeface="Arial" pitchFamily="34" charset="0"/>
              <a:buChar char="•"/>
            </a:pPr>
            <a:r>
              <a:rPr lang="en-US" sz="1400" dirty="0" smtClean="0"/>
              <a:t>Valuable insights drawn from R and other graphical plots.</a:t>
            </a:r>
          </a:p>
          <a:p>
            <a:pPr marL="285750" indent="-285750">
              <a:buClr>
                <a:schemeClr val="tx1"/>
              </a:buClr>
              <a:buSzPct val="150000"/>
              <a:buFont typeface="Arial" pitchFamily="34" charset="0"/>
              <a:buChar char="•"/>
            </a:pPr>
            <a:r>
              <a:rPr lang="en-US" sz="1400" dirty="0" smtClean="0"/>
              <a:t>Got quite a solid understanding of the trend of bike-share usage after deriving major study results and doing hardcore comprehensive consultation.</a:t>
            </a:r>
          </a:p>
          <a:p>
            <a:pPr marL="285750" indent="-285750">
              <a:buClr>
                <a:schemeClr val="tx1"/>
              </a:buClr>
              <a:buSzPct val="150000"/>
              <a:buFont typeface="Arial" pitchFamily="34" charset="0"/>
              <a:buChar char="•"/>
            </a:pPr>
            <a:r>
              <a:rPr lang="en-US" sz="1400" dirty="0" smtClean="0"/>
              <a:t>Logical inferences to each finding (backed by numbers and exact figures).</a:t>
            </a:r>
          </a:p>
          <a:p>
            <a:pPr marL="285750" indent="-285750">
              <a:buClr>
                <a:schemeClr val="tx1"/>
              </a:buClr>
              <a:buSzPct val="150000"/>
              <a:buFont typeface="Arial" pitchFamily="34" charset="0"/>
              <a:buChar char="•"/>
            </a:pPr>
            <a:r>
              <a:rPr lang="en-US" sz="1400" dirty="0" smtClean="0"/>
              <a:t>Moving data analysis with a tinge of dynamism.</a:t>
            </a:r>
          </a:p>
          <a:p>
            <a:pPr marL="285750" indent="-285750">
              <a:buClr>
                <a:schemeClr val="tx1"/>
              </a:buClr>
              <a:buSzPct val="150000"/>
              <a:buFont typeface="Arial" pitchFamily="34" charset="0"/>
              <a:buChar char="•"/>
            </a:pPr>
            <a:r>
              <a:rPr lang="en-US" sz="1400" dirty="0" smtClean="0"/>
              <a:t>Usage of the latest tools used in time series forecasting.</a:t>
            </a:r>
          </a:p>
          <a:p>
            <a:pPr marL="285750" indent="-285750">
              <a:buClr>
                <a:schemeClr val="tx1"/>
              </a:buClr>
              <a:buSzPct val="150000"/>
              <a:buFont typeface="Arial" pitchFamily="34" charset="0"/>
              <a:buChar char="•"/>
            </a:pPr>
            <a:endParaRPr lang="en-US" sz="1400" dirty="0"/>
          </a:p>
        </p:txBody>
      </p:sp>
    </p:spTree>
    <p:extLst>
      <p:ext uri="{BB962C8B-B14F-4D97-AF65-F5344CB8AC3E}">
        <p14:creationId xmlns:p14="http://schemas.microsoft.com/office/powerpoint/2010/main" val="414476204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39</a:t>
            </a:fld>
            <a:endParaRPr/>
          </a:p>
        </p:txBody>
      </p:sp>
      <p:sp>
        <p:nvSpPr>
          <p:cNvPr id="6" name="Google Shape;115;p14"/>
          <p:cNvSpPr txBox="1">
            <a:spLocks noGrp="1"/>
          </p:cNvSpPr>
          <p:nvPr>
            <p:ph type="body" idx="1"/>
          </p:nvPr>
        </p:nvSpPr>
        <p:spPr>
          <a:xfrm>
            <a:off x="1101374" y="1059582"/>
            <a:ext cx="7503073" cy="3744416"/>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400" dirty="0"/>
              <a:t>B</a:t>
            </a:r>
            <a:r>
              <a:rPr lang="en-US" sz="1400" dirty="0" smtClean="0"/>
              <a:t>elow is the implementation so far:</a:t>
            </a:r>
          </a:p>
          <a:p>
            <a:pPr marL="0" lvl="0" indent="0" algn="l" rtl="0">
              <a:spcBef>
                <a:spcPts val="600"/>
              </a:spcBef>
              <a:spcAft>
                <a:spcPts val="0"/>
              </a:spcAft>
              <a:buNone/>
            </a:pPr>
            <a:endParaRPr lang="en-US" sz="1400" dirty="0" smtClean="0"/>
          </a:p>
          <a:p>
            <a:pPr marL="0" lvl="0" indent="0" algn="l" rtl="0">
              <a:spcBef>
                <a:spcPts val="600"/>
              </a:spcBef>
              <a:spcAft>
                <a:spcPts val="0"/>
              </a:spcAft>
              <a:buNone/>
            </a:pPr>
            <a:r>
              <a:rPr lang="en-US" sz="1400" dirty="0" smtClean="0"/>
              <a:t>Descriptive statistics results:</a:t>
            </a:r>
          </a:p>
          <a:p>
            <a:pPr marL="0" lvl="0" indent="0" algn="l" rtl="0">
              <a:spcBef>
                <a:spcPts val="600"/>
              </a:spcBef>
              <a:spcAft>
                <a:spcPts val="0"/>
              </a:spcAft>
              <a:buNone/>
            </a:pPr>
            <a:endParaRPr lang="en-US" sz="1400" b="1" dirty="0"/>
          </a:p>
          <a:p>
            <a:pPr marL="0" lvl="0" indent="0" algn="l" rtl="0">
              <a:spcBef>
                <a:spcPts val="600"/>
              </a:spcBef>
              <a:spcAft>
                <a:spcPts val="0"/>
              </a:spcAft>
              <a:buNone/>
            </a:pPr>
            <a:endParaRPr lang="en-US" sz="1400" b="1" dirty="0" smtClean="0"/>
          </a:p>
          <a:p>
            <a:pPr marL="0" lvl="0" indent="0" algn="l" rtl="0">
              <a:spcBef>
                <a:spcPts val="600"/>
              </a:spcBef>
              <a:spcAft>
                <a:spcPts val="0"/>
              </a:spcAft>
              <a:buNone/>
            </a:pPr>
            <a:endParaRPr lang="en-US" sz="1400" b="1" dirty="0"/>
          </a:p>
          <a:p>
            <a:pPr marL="0" lvl="0" indent="0" algn="l" rtl="0">
              <a:spcBef>
                <a:spcPts val="600"/>
              </a:spcBef>
              <a:spcAft>
                <a:spcPts val="0"/>
              </a:spcAft>
              <a:buNone/>
            </a:pPr>
            <a:endParaRPr lang="en-US" sz="1400" b="1" dirty="0" smtClean="0"/>
          </a:p>
          <a:p>
            <a:pPr marL="0" lvl="0" indent="0" algn="l" rtl="0">
              <a:spcBef>
                <a:spcPts val="600"/>
              </a:spcBef>
              <a:spcAft>
                <a:spcPts val="0"/>
              </a:spcAft>
              <a:buNone/>
            </a:pPr>
            <a:endParaRPr lang="en-US" sz="1400" b="1" dirty="0"/>
          </a:p>
          <a:p>
            <a:pPr marL="0" lvl="0" indent="0" algn="l" rtl="0">
              <a:spcBef>
                <a:spcPts val="600"/>
              </a:spcBef>
              <a:spcAft>
                <a:spcPts val="0"/>
              </a:spcAft>
              <a:buNone/>
            </a:pPr>
            <a:endParaRPr lang="en-US" sz="1400" b="1" dirty="0" smtClean="0"/>
          </a:p>
          <a:p>
            <a:pPr marL="0" lvl="0" indent="0" algn="l" rtl="0">
              <a:spcBef>
                <a:spcPts val="600"/>
              </a:spcBef>
              <a:spcAft>
                <a:spcPts val="0"/>
              </a:spcAft>
              <a:buNone/>
            </a:pPr>
            <a:endParaRPr lang="en-US" sz="1400" b="1" dirty="0"/>
          </a:p>
          <a:p>
            <a:pPr marL="0" lvl="0" indent="0" algn="l" rtl="0">
              <a:spcBef>
                <a:spcPts val="600"/>
              </a:spcBef>
              <a:spcAft>
                <a:spcPts val="0"/>
              </a:spcAft>
              <a:buNone/>
            </a:pPr>
            <a:endParaRPr lang="en-US" sz="1400" b="1" dirty="0" smtClean="0"/>
          </a:p>
          <a:p>
            <a:pPr marL="0" lvl="0" indent="0" algn="l" rtl="0">
              <a:spcBef>
                <a:spcPts val="600"/>
              </a:spcBef>
              <a:spcAft>
                <a:spcPts val="0"/>
              </a:spcAft>
              <a:buNone/>
            </a:pPr>
            <a:endParaRPr lang="en-US" sz="1400" b="1" dirty="0" smtClean="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2139702"/>
            <a:ext cx="6984776" cy="2465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47532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1. INTRODUCTION</a:t>
            </a:r>
            <a:endParaRPr sz="3200" dirty="0"/>
          </a:p>
        </p:txBody>
      </p:sp>
      <p:sp>
        <p:nvSpPr>
          <p:cNvPr id="115" name="Google Shape;115;p14"/>
          <p:cNvSpPr txBox="1">
            <a:spLocks noGrp="1"/>
          </p:cNvSpPr>
          <p:nvPr>
            <p:ph type="body" idx="1"/>
          </p:nvPr>
        </p:nvSpPr>
        <p:spPr>
          <a:xfrm>
            <a:off x="1115616" y="1059582"/>
            <a:ext cx="6782993" cy="3672408"/>
          </a:xfrm>
          <a:prstGeom prst="rect">
            <a:avLst/>
          </a:prstGeom>
        </p:spPr>
        <p:txBody>
          <a:bodyPr spcFirstLastPara="1" wrap="square" lIns="91425" tIns="91425" rIns="91425" bIns="91425" anchor="t" anchorCtr="0">
            <a:noAutofit/>
          </a:bodyPr>
          <a:lstStyle/>
          <a:p>
            <a:pPr marL="0" indent="0">
              <a:buNone/>
            </a:pPr>
            <a:r>
              <a:rPr lang="en-US" sz="1400" dirty="0"/>
              <a:t>In today's world, a significant lot of people beguiled by their work ethics and cultures need to travel a lot. This poses a serious challenge especially for those who rely on commute services to garner opportunities and those who seek major success in their careers. The competition becomes quite intense in regions with dense but competitive population. Congested spaces pose a murky hindrance to those who are struggling both socially as well as economically, as they have limited options when it comes to choosing commute services. In many cases, they are not aware of various bike-share services which can alleviate their suffering. The bike-share companies, on the other hand are not familiar with the needs of such sections and hence fail to fabricate plans to come up with customer-centric policies and subscriptions for boosting sales and for providing help as well. The first and foremost imperative move is to develop a research work which mainly revolves around understanding how annual members and casual riders </a:t>
            </a:r>
            <a:r>
              <a:rPr lang="en-US" sz="1400" dirty="0" smtClean="0"/>
              <a:t>use </a:t>
            </a:r>
            <a:r>
              <a:rPr lang="en-US" sz="1400" dirty="0" err="1" smtClean="0"/>
              <a:t>cyclistic</a:t>
            </a:r>
            <a:r>
              <a:rPr lang="en-US" sz="1400" dirty="0" smtClean="0"/>
              <a:t> </a:t>
            </a:r>
            <a:r>
              <a:rPr lang="en-US" sz="1400" dirty="0"/>
              <a:t>bikes differently. The comparison along with other tasks can later be used to design marketing strategies aimed at converting casual riders to annual members. </a:t>
            </a:r>
          </a:p>
        </p:txBody>
      </p:sp>
      <p:sp>
        <p:nvSpPr>
          <p:cNvPr id="118" name="Google Shape;118;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a:p>
        </p:txBody>
      </p:sp>
    </p:spTree>
    <p:extLst>
      <p:ext uri="{BB962C8B-B14F-4D97-AF65-F5344CB8AC3E}">
        <p14:creationId xmlns:p14="http://schemas.microsoft.com/office/powerpoint/2010/main" val="31927884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40</a:t>
            </a:fld>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8784" y="1275606"/>
            <a:ext cx="4536504" cy="3425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907928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41</a:t>
            </a:fld>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491629"/>
            <a:ext cx="4182734" cy="2820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5976" y="1809279"/>
            <a:ext cx="4700137" cy="2748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440927" y="1168463"/>
            <a:ext cx="4530234" cy="646331"/>
          </a:xfrm>
          <a:prstGeom prst="rect">
            <a:avLst/>
          </a:prstGeom>
          <a:noFill/>
        </p:spPr>
        <p:txBody>
          <a:bodyPr wrap="square" rtlCol="0">
            <a:spAutoFit/>
          </a:bodyPr>
          <a:lstStyle/>
          <a:p>
            <a:r>
              <a:rPr lang="en-US" sz="1200" dirty="0"/>
              <a:t>Plot of the columns: </a:t>
            </a:r>
            <a:r>
              <a:rPr lang="en-US" sz="1200" dirty="0" err="1"/>
              <a:t>trip_duration</a:t>
            </a:r>
            <a:r>
              <a:rPr lang="en-US" sz="1200" dirty="0"/>
              <a:t>, </a:t>
            </a:r>
            <a:r>
              <a:rPr lang="en-US" sz="1200" dirty="0" err="1"/>
              <a:t>from_station_id</a:t>
            </a:r>
            <a:r>
              <a:rPr lang="en-US" sz="1200" dirty="0"/>
              <a:t>, </a:t>
            </a:r>
            <a:r>
              <a:rPr lang="en-US" sz="1200" dirty="0" err="1"/>
              <a:t>to_station_id</a:t>
            </a:r>
            <a:r>
              <a:rPr lang="en-US" sz="1200" dirty="0"/>
              <a:t>, </a:t>
            </a:r>
            <a:endParaRPr lang="en-US" sz="1200" dirty="0" smtClean="0"/>
          </a:p>
          <a:p>
            <a:r>
              <a:rPr lang="en-US" sz="1200" dirty="0" err="1" smtClean="0"/>
              <a:t>from_latitude</a:t>
            </a:r>
            <a:r>
              <a:rPr lang="en-US" sz="1200" dirty="0"/>
              <a:t>, </a:t>
            </a:r>
            <a:r>
              <a:rPr lang="en-US" sz="1200" dirty="0" err="1"/>
              <a:t>from_longitude</a:t>
            </a:r>
            <a:r>
              <a:rPr lang="en-US" sz="1200" dirty="0"/>
              <a:t>, </a:t>
            </a:r>
            <a:r>
              <a:rPr lang="en-US" sz="1200" dirty="0" err="1"/>
              <a:t>to_latitude</a:t>
            </a:r>
            <a:r>
              <a:rPr lang="en-US" sz="1200" dirty="0"/>
              <a:t>, </a:t>
            </a:r>
            <a:r>
              <a:rPr lang="en-US" sz="1200" dirty="0" err="1"/>
              <a:t>to_longitude</a:t>
            </a:r>
            <a:r>
              <a:rPr lang="en-US" sz="1200" dirty="0"/>
              <a:t> against </a:t>
            </a:r>
            <a:endParaRPr lang="en-US" sz="1200" dirty="0" smtClean="0"/>
          </a:p>
          <a:p>
            <a:r>
              <a:rPr lang="en-US" sz="1200" dirty="0" err="1" smtClean="0"/>
              <a:t>start_time</a:t>
            </a:r>
            <a:r>
              <a:rPr lang="en-US" sz="1200" dirty="0"/>
              <a:t>:</a:t>
            </a:r>
            <a:endParaRPr lang="en-IN" sz="1200" dirty="0"/>
          </a:p>
        </p:txBody>
      </p:sp>
    </p:spTree>
    <p:extLst>
      <p:ext uri="{BB962C8B-B14F-4D97-AF65-F5344CB8AC3E}">
        <p14:creationId xmlns:p14="http://schemas.microsoft.com/office/powerpoint/2010/main" val="15813094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42</a:t>
            </a:fld>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707654"/>
            <a:ext cx="3667972" cy="2511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3929" y="1699342"/>
            <a:ext cx="4800651"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059832" y="1264465"/>
            <a:ext cx="2571538" cy="307777"/>
          </a:xfrm>
          <a:prstGeom prst="rect">
            <a:avLst/>
          </a:prstGeom>
          <a:noFill/>
        </p:spPr>
        <p:txBody>
          <a:bodyPr wrap="none" rtlCol="0">
            <a:spAutoFit/>
          </a:bodyPr>
          <a:lstStyle/>
          <a:p>
            <a:r>
              <a:rPr lang="en-US" dirty="0" smtClean="0"/>
              <a:t>LSTM implementation graphs:</a:t>
            </a:r>
            <a:endParaRPr lang="en-IN" dirty="0"/>
          </a:p>
        </p:txBody>
      </p:sp>
    </p:spTree>
    <p:extLst>
      <p:ext uri="{BB962C8B-B14F-4D97-AF65-F5344CB8AC3E}">
        <p14:creationId xmlns:p14="http://schemas.microsoft.com/office/powerpoint/2010/main" val="27750132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43</a:t>
            </a:fld>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39" y="1378331"/>
            <a:ext cx="2653032" cy="1662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5060" y="1378333"/>
            <a:ext cx="2829115" cy="1662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9396" y="1378332"/>
            <a:ext cx="2741899" cy="1662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4739" y="3250540"/>
            <a:ext cx="2653032" cy="1590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1088" y="3250540"/>
            <a:ext cx="2613087" cy="1582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11405" y="3250539"/>
            <a:ext cx="2648434" cy="1590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252657" y="1070554"/>
            <a:ext cx="2719528" cy="307777"/>
          </a:xfrm>
          <a:prstGeom prst="rect">
            <a:avLst/>
          </a:prstGeom>
          <a:noFill/>
        </p:spPr>
        <p:txBody>
          <a:bodyPr wrap="square" rtlCol="0">
            <a:spAutoFit/>
          </a:bodyPr>
          <a:lstStyle/>
          <a:p>
            <a:r>
              <a:rPr lang="en-US" dirty="0" smtClean="0"/>
              <a:t>FB Prophet graphical findings:</a:t>
            </a:r>
            <a:endParaRPr lang="en-IN" dirty="0"/>
          </a:p>
        </p:txBody>
      </p:sp>
    </p:spTree>
    <p:extLst>
      <p:ext uri="{BB962C8B-B14F-4D97-AF65-F5344CB8AC3E}">
        <p14:creationId xmlns:p14="http://schemas.microsoft.com/office/powerpoint/2010/main" val="3663720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44</a:t>
            </a:fld>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1131590"/>
            <a:ext cx="6408712" cy="3611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447200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45</a:t>
            </a:fld>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3" y="1275607"/>
            <a:ext cx="4183540" cy="3600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983" y="1275606"/>
            <a:ext cx="4560027" cy="360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249139" y="987574"/>
            <a:ext cx="2372765" cy="307777"/>
          </a:xfrm>
          <a:prstGeom prst="rect">
            <a:avLst/>
          </a:prstGeom>
          <a:noFill/>
        </p:spPr>
        <p:txBody>
          <a:bodyPr wrap="none" rtlCol="0">
            <a:spAutoFit/>
          </a:bodyPr>
          <a:lstStyle/>
          <a:p>
            <a:r>
              <a:rPr lang="en-US" dirty="0" smtClean="0"/>
              <a:t>Graphical Data Formations:</a:t>
            </a:r>
            <a:endParaRPr lang="en-IN" dirty="0"/>
          </a:p>
        </p:txBody>
      </p:sp>
    </p:spTree>
    <p:extLst>
      <p:ext uri="{BB962C8B-B14F-4D97-AF65-F5344CB8AC3E}">
        <p14:creationId xmlns:p14="http://schemas.microsoft.com/office/powerpoint/2010/main" val="179643882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46</a:t>
            </a:fld>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191" y="1635646"/>
            <a:ext cx="3917479"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635646"/>
            <a:ext cx="4358182"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684323" y="1131590"/>
            <a:ext cx="3716082" cy="307777"/>
          </a:xfrm>
          <a:prstGeom prst="rect">
            <a:avLst/>
          </a:prstGeom>
          <a:noFill/>
        </p:spPr>
        <p:txBody>
          <a:bodyPr wrap="none" rtlCol="0">
            <a:spAutoFit/>
          </a:bodyPr>
          <a:lstStyle/>
          <a:p>
            <a:r>
              <a:rPr lang="en-US" dirty="0" smtClean="0"/>
              <a:t>Darts data analysis and corresponding plots:</a:t>
            </a:r>
            <a:endParaRPr lang="en-IN" dirty="0"/>
          </a:p>
        </p:txBody>
      </p:sp>
    </p:spTree>
    <p:extLst>
      <p:ext uri="{BB962C8B-B14F-4D97-AF65-F5344CB8AC3E}">
        <p14:creationId xmlns:p14="http://schemas.microsoft.com/office/powerpoint/2010/main" val="243437800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47</a:t>
            </a:fld>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1347614"/>
            <a:ext cx="5848993"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733257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48</a:t>
            </a:fld>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1145875"/>
            <a:ext cx="4464496" cy="3556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156978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49</a:t>
            </a:fld>
            <a:endParaRP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1131590"/>
            <a:ext cx="4885278" cy="371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33211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15" name="Google Shape;115;p14"/>
          <p:cNvSpPr txBox="1">
            <a:spLocks noGrp="1"/>
          </p:cNvSpPr>
          <p:nvPr>
            <p:ph type="body" idx="1"/>
          </p:nvPr>
        </p:nvSpPr>
        <p:spPr>
          <a:xfrm>
            <a:off x="1115616" y="1059582"/>
            <a:ext cx="6782993" cy="3672408"/>
          </a:xfrm>
          <a:prstGeom prst="rect">
            <a:avLst/>
          </a:prstGeom>
        </p:spPr>
        <p:txBody>
          <a:bodyPr spcFirstLastPara="1" wrap="square" lIns="91425" tIns="91425" rIns="91425" bIns="91425" anchor="t" anchorCtr="0">
            <a:noAutofit/>
          </a:bodyPr>
          <a:lstStyle/>
          <a:p>
            <a:pPr marL="0" indent="0">
              <a:buNone/>
            </a:pPr>
            <a:r>
              <a:rPr lang="en-US" sz="1400" dirty="0"/>
              <a:t>This research work is </a:t>
            </a:r>
            <a:r>
              <a:rPr lang="en-US" sz="1400" dirty="0" smtClean="0"/>
              <a:t>focused </a:t>
            </a:r>
            <a:r>
              <a:rPr lang="en-US" sz="1400" dirty="0"/>
              <a:t>exactly to address the same problem by taking the instance of Divvy's bike share system. Divvy is a well-known and ubiquitous name and is well reputed to provide bike sharing facilities across Chicago and Evanston. Understanding how subscribers of Divvy bike-sharing trips and the bike-sharing service availing only-customers use the bikes differently for commute purposes, recreational purposes, schooling, marketing, etc. and analyzing the multifarious shadow factors which influence both the user categories in opting for the type of service which they show their inclination towards can prove to be of immense help. This comparison along with other tasks has been used to design marketing strategies aimed towards converting the customers of Divvy bike-sharing trips to the long-term subscribers of the bike-sharing service.</a:t>
            </a:r>
          </a:p>
        </p:txBody>
      </p:sp>
      <p:sp>
        <p:nvSpPr>
          <p:cNvPr id="118" name="Google Shape;118;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386207795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50</a:t>
            </a:fld>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1194450"/>
            <a:ext cx="4525103" cy="3537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076004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51</a:t>
            </a:fld>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1203598"/>
            <a:ext cx="4529275" cy="3607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219243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52</a:t>
            </a:fld>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1126968"/>
            <a:ext cx="4698664" cy="3704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046796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53</a:t>
            </a:fld>
            <a:endParaRP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1131590"/>
            <a:ext cx="4805736"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508636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54</a:t>
            </a:fld>
            <a:endParaRP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1563638"/>
            <a:ext cx="5804778"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466196" y="1134905"/>
            <a:ext cx="2255746" cy="307777"/>
          </a:xfrm>
          <a:prstGeom prst="rect">
            <a:avLst/>
          </a:prstGeom>
          <a:noFill/>
        </p:spPr>
        <p:txBody>
          <a:bodyPr wrap="none" rtlCol="0">
            <a:spAutoFit/>
          </a:bodyPr>
          <a:lstStyle/>
          <a:p>
            <a:r>
              <a:rPr lang="en-US" dirty="0" smtClean="0"/>
              <a:t>Forecasting with </a:t>
            </a:r>
            <a:r>
              <a:rPr lang="en-US" dirty="0" err="1" smtClean="0"/>
              <a:t>XGBoost</a:t>
            </a:r>
            <a:endParaRPr lang="en-IN" dirty="0"/>
          </a:p>
        </p:txBody>
      </p:sp>
    </p:spTree>
    <p:extLst>
      <p:ext uri="{BB962C8B-B14F-4D97-AF65-F5344CB8AC3E}">
        <p14:creationId xmlns:p14="http://schemas.microsoft.com/office/powerpoint/2010/main" val="87724251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55</a:t>
            </a:fld>
            <a:endParaRPr/>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1219447"/>
            <a:ext cx="5268394" cy="3490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985143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56</a:t>
            </a:fld>
            <a:endParaRP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6143" y="1131590"/>
            <a:ext cx="5167885"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571602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57</a:t>
            </a:fld>
            <a:endParaRPr/>
          </a:p>
        </p:txBody>
      </p:sp>
      <p:sp>
        <p:nvSpPr>
          <p:cNvPr id="5" name="TextBox 4"/>
          <p:cNvSpPr txBox="1"/>
          <p:nvPr/>
        </p:nvSpPr>
        <p:spPr>
          <a:xfrm>
            <a:off x="3347864" y="1280489"/>
            <a:ext cx="2026517" cy="307777"/>
          </a:xfrm>
          <a:prstGeom prst="rect">
            <a:avLst/>
          </a:prstGeom>
          <a:noFill/>
        </p:spPr>
        <p:txBody>
          <a:bodyPr wrap="none" rtlCol="0">
            <a:spAutoFit/>
          </a:bodyPr>
          <a:lstStyle/>
          <a:p>
            <a:r>
              <a:rPr lang="en-US" dirty="0" smtClean="0"/>
              <a:t>Tableau Visualizations:</a:t>
            </a:r>
            <a:endParaRPr lang="en-IN"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1895451"/>
            <a:ext cx="4400763" cy="235853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4008" y="1884624"/>
            <a:ext cx="4387966" cy="2358532"/>
          </a:xfrm>
          <a:prstGeom prst="rect">
            <a:avLst/>
          </a:prstGeom>
        </p:spPr>
      </p:pic>
    </p:spTree>
    <p:extLst>
      <p:ext uri="{BB962C8B-B14F-4D97-AF65-F5344CB8AC3E}">
        <p14:creationId xmlns:p14="http://schemas.microsoft.com/office/powerpoint/2010/main" val="191038266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58</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1" y="1881718"/>
            <a:ext cx="4248473" cy="228576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6016" y="1881718"/>
            <a:ext cx="4248473" cy="2285767"/>
          </a:xfrm>
          <a:prstGeom prst="rect">
            <a:avLst/>
          </a:prstGeom>
        </p:spPr>
      </p:pic>
    </p:spTree>
    <p:extLst>
      <p:ext uri="{BB962C8B-B14F-4D97-AF65-F5344CB8AC3E}">
        <p14:creationId xmlns:p14="http://schemas.microsoft.com/office/powerpoint/2010/main" val="251876618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59</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632" y="1203598"/>
            <a:ext cx="6558097" cy="3528392"/>
          </a:xfrm>
          <a:prstGeom prst="rect">
            <a:avLst/>
          </a:prstGeom>
        </p:spPr>
      </p:pic>
    </p:spTree>
    <p:extLst>
      <p:ext uri="{BB962C8B-B14F-4D97-AF65-F5344CB8AC3E}">
        <p14:creationId xmlns:p14="http://schemas.microsoft.com/office/powerpoint/2010/main" val="18040019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2. PROBLEM STATEMENT</a:t>
            </a:r>
            <a:endParaRPr sz="3200" dirty="0"/>
          </a:p>
        </p:txBody>
      </p:sp>
      <p:sp>
        <p:nvSpPr>
          <p:cNvPr id="115" name="Google Shape;115;p14"/>
          <p:cNvSpPr txBox="1">
            <a:spLocks noGrp="1"/>
          </p:cNvSpPr>
          <p:nvPr>
            <p:ph type="body" idx="1"/>
          </p:nvPr>
        </p:nvSpPr>
        <p:spPr>
          <a:xfrm>
            <a:off x="1101374" y="1349550"/>
            <a:ext cx="6782993" cy="345444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400" dirty="0" smtClean="0"/>
              <a:t>Understanding how subscribers of Divvy bike-sharing trips and the bike-sharing service availing only-customers use the bikes differently for commute purposes, recreational purposes, schooling, marketing, etc. and analyzing the multifarious shadow factors which influence both the user categories in opting for the type of service which they show their inclination towards can be a really challenging task. Figuring this comparison along with other tasks which may later be used to design marketing strategies aimed at converting the customers of Divvy bike-sharing trips to the long-term subscribers of the bike-sharing service is another problem which lacks an efficient way to be addressed.</a:t>
            </a:r>
            <a:endParaRPr lang="en-US" sz="1400" dirty="0"/>
          </a:p>
        </p:txBody>
      </p:sp>
      <p:sp>
        <p:nvSpPr>
          <p:cNvPr id="118" name="Google Shape;118;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232840402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60</a:t>
            </a:fld>
            <a:endParaRPr/>
          </a:p>
        </p:txBody>
      </p:sp>
      <p:pic>
        <p:nvPicPr>
          <p:cNvPr id="1026"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1565275"/>
            <a:ext cx="5522913" cy="313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3563888" y="1203598"/>
            <a:ext cx="2076209" cy="307777"/>
          </a:xfrm>
          <a:prstGeom prst="rect">
            <a:avLst/>
          </a:prstGeom>
          <a:noFill/>
        </p:spPr>
        <p:txBody>
          <a:bodyPr wrap="none" rtlCol="0">
            <a:spAutoFit/>
          </a:bodyPr>
          <a:lstStyle/>
          <a:p>
            <a:r>
              <a:rPr lang="en-US" dirty="0" smtClean="0"/>
              <a:t>Exponential Smoothing:</a:t>
            </a:r>
            <a:endParaRPr lang="en-IN" dirty="0"/>
          </a:p>
        </p:txBody>
      </p:sp>
    </p:spTree>
    <p:extLst>
      <p:ext uri="{BB962C8B-B14F-4D97-AF65-F5344CB8AC3E}">
        <p14:creationId xmlns:p14="http://schemas.microsoft.com/office/powerpoint/2010/main" val="312249662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61</a:t>
            </a:fld>
            <a:endParaRPr/>
          </a:p>
        </p:txBody>
      </p:sp>
      <p:sp>
        <p:nvSpPr>
          <p:cNvPr id="6" name="TextBox 5"/>
          <p:cNvSpPr txBox="1"/>
          <p:nvPr/>
        </p:nvSpPr>
        <p:spPr>
          <a:xfrm>
            <a:off x="4139952" y="1203598"/>
            <a:ext cx="1220206" cy="307777"/>
          </a:xfrm>
          <a:prstGeom prst="rect">
            <a:avLst/>
          </a:prstGeom>
          <a:noFill/>
        </p:spPr>
        <p:txBody>
          <a:bodyPr wrap="none" rtlCol="0">
            <a:spAutoFit/>
          </a:bodyPr>
          <a:lstStyle/>
          <a:p>
            <a:r>
              <a:rPr lang="en-US" dirty="0" smtClean="0"/>
              <a:t>Holt-Winters:</a:t>
            </a:r>
            <a:endParaRPr lang="en-IN" dirty="0"/>
          </a:p>
        </p:txBody>
      </p:sp>
      <p:pic>
        <p:nvPicPr>
          <p:cNvPr id="205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1635646"/>
            <a:ext cx="5478463" cy="316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420509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62</a:t>
            </a:fld>
            <a:endParaRPr/>
          </a:p>
        </p:txBody>
      </p:sp>
      <p:sp>
        <p:nvSpPr>
          <p:cNvPr id="6" name="TextBox 5"/>
          <p:cNvSpPr txBox="1"/>
          <p:nvPr/>
        </p:nvSpPr>
        <p:spPr>
          <a:xfrm>
            <a:off x="4139952" y="1203598"/>
            <a:ext cx="881973" cy="307777"/>
          </a:xfrm>
          <a:prstGeom prst="rect">
            <a:avLst/>
          </a:prstGeom>
          <a:noFill/>
        </p:spPr>
        <p:txBody>
          <a:bodyPr wrap="none" rtlCol="0">
            <a:spAutoFit/>
          </a:bodyPr>
          <a:lstStyle/>
          <a:p>
            <a:r>
              <a:rPr lang="en-US" dirty="0" smtClean="0"/>
              <a:t>N-Beats:</a:t>
            </a:r>
            <a:endParaRPr lang="en-IN" dirty="0"/>
          </a:p>
        </p:txBody>
      </p:sp>
      <p:pic>
        <p:nvPicPr>
          <p:cNvPr id="3074"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487" y="1923678"/>
            <a:ext cx="2723108" cy="1924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0860" y="1923678"/>
            <a:ext cx="2860156" cy="1924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5300" y="1923677"/>
            <a:ext cx="2804459" cy="1924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02361" y="4206019"/>
            <a:ext cx="141128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95522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ctrTitle"/>
          </p:nvPr>
        </p:nvSpPr>
        <p:spPr>
          <a:xfrm>
            <a:off x="1043608" y="1131590"/>
            <a:ext cx="6927901" cy="180787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000" dirty="0" smtClean="0"/>
              <a:t>6. WHAT IS TO BE DONE NEXT</a:t>
            </a:r>
            <a:endParaRPr sz="5000" dirty="0"/>
          </a:p>
        </p:txBody>
      </p:sp>
      <p:sp>
        <p:nvSpPr>
          <p:cNvPr id="133" name="Google Shape;133;p16"/>
          <p:cNvSpPr txBox="1">
            <a:spLocks noGrp="1"/>
          </p:cNvSpPr>
          <p:nvPr>
            <p:ph type="sldNum" idx="4294967295"/>
          </p:nvPr>
        </p:nvSpPr>
        <p:spPr>
          <a:xfrm>
            <a:off x="0" y="0"/>
            <a:ext cx="595313" cy="731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63</a:t>
            </a:fld>
            <a:endParaRPr/>
          </a:p>
        </p:txBody>
      </p:sp>
    </p:spTree>
    <p:extLst>
      <p:ext uri="{BB962C8B-B14F-4D97-AF65-F5344CB8AC3E}">
        <p14:creationId xmlns:p14="http://schemas.microsoft.com/office/powerpoint/2010/main" val="337929377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TO BE DONE</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64</a:t>
            </a:fld>
            <a:endParaRPr/>
          </a:p>
        </p:txBody>
      </p:sp>
      <p:sp>
        <p:nvSpPr>
          <p:cNvPr id="6" name="Google Shape;115;p14"/>
          <p:cNvSpPr txBox="1">
            <a:spLocks noGrp="1"/>
          </p:cNvSpPr>
          <p:nvPr>
            <p:ph type="body" idx="1"/>
          </p:nvPr>
        </p:nvSpPr>
        <p:spPr>
          <a:xfrm>
            <a:off x="1101374" y="1349550"/>
            <a:ext cx="7503073" cy="345444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400" dirty="0" smtClean="0"/>
              <a:t>1. Finishing the novel algorithm</a:t>
            </a:r>
          </a:p>
          <a:p>
            <a:pPr marL="0" lvl="0" indent="0" algn="l" rtl="0">
              <a:spcBef>
                <a:spcPts val="600"/>
              </a:spcBef>
              <a:spcAft>
                <a:spcPts val="0"/>
              </a:spcAft>
              <a:buNone/>
            </a:pPr>
            <a:r>
              <a:rPr lang="en-US" sz="1400" dirty="0" smtClean="0"/>
              <a:t>2. Discretion of results obtained from the implementation of the algorithm</a:t>
            </a:r>
          </a:p>
          <a:p>
            <a:pPr marL="0" lvl="0" indent="0" algn="l" rtl="0">
              <a:spcBef>
                <a:spcPts val="600"/>
              </a:spcBef>
              <a:spcAft>
                <a:spcPts val="0"/>
              </a:spcAft>
              <a:buNone/>
            </a:pPr>
            <a:r>
              <a:rPr lang="en-US" sz="1400" dirty="0" smtClean="0"/>
              <a:t>4. Recommendation and schemes formulation</a:t>
            </a:r>
          </a:p>
          <a:p>
            <a:pPr marL="0" lvl="0" indent="0" algn="l" rtl="0">
              <a:spcBef>
                <a:spcPts val="600"/>
              </a:spcBef>
              <a:spcAft>
                <a:spcPts val="0"/>
              </a:spcAft>
              <a:buNone/>
            </a:pPr>
            <a:r>
              <a:rPr lang="en-US" sz="1400" dirty="0" smtClean="0"/>
              <a:t>5. Conclusion of the entire study</a:t>
            </a:r>
          </a:p>
        </p:txBody>
      </p:sp>
    </p:spTree>
    <p:extLst>
      <p:ext uri="{BB962C8B-B14F-4D97-AF65-F5344CB8AC3E}">
        <p14:creationId xmlns:p14="http://schemas.microsoft.com/office/powerpoint/2010/main" val="163554597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ctrTitle"/>
          </p:nvPr>
        </p:nvSpPr>
        <p:spPr>
          <a:xfrm>
            <a:off x="1043608" y="1131590"/>
            <a:ext cx="6927901" cy="180787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000" dirty="0" smtClean="0"/>
              <a:t>VI. GUIDE APPROVAL MAIL SNAPSHOT</a:t>
            </a:r>
            <a:endParaRPr sz="5000" dirty="0"/>
          </a:p>
        </p:txBody>
      </p:sp>
      <p:sp>
        <p:nvSpPr>
          <p:cNvPr id="133" name="Google Shape;133;p16"/>
          <p:cNvSpPr txBox="1">
            <a:spLocks noGrp="1"/>
          </p:cNvSpPr>
          <p:nvPr>
            <p:ph type="sldNum" idx="4294967295"/>
          </p:nvPr>
        </p:nvSpPr>
        <p:spPr>
          <a:xfrm>
            <a:off x="0" y="0"/>
            <a:ext cx="595313" cy="731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65</a:t>
            </a:fld>
            <a:endParaRPr/>
          </a:p>
        </p:txBody>
      </p:sp>
    </p:spTree>
    <p:extLst>
      <p:ext uri="{BB962C8B-B14F-4D97-AF65-F5344CB8AC3E}">
        <p14:creationId xmlns:p14="http://schemas.microsoft.com/office/powerpoint/2010/main" val="268692072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APPROVAL SNAPSHOT</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66</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632" y="1131590"/>
            <a:ext cx="7200800" cy="3712003"/>
          </a:xfrm>
          <a:prstGeom prst="rect">
            <a:avLst/>
          </a:prstGeom>
        </p:spPr>
      </p:pic>
    </p:spTree>
    <p:extLst>
      <p:ext uri="{BB962C8B-B14F-4D97-AF65-F5344CB8AC3E}">
        <p14:creationId xmlns:p14="http://schemas.microsoft.com/office/powerpoint/2010/main" val="397756092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67</a:t>
            </a:fld>
            <a:endParaRPr/>
          </a:p>
        </p:txBody>
      </p:sp>
      <p:sp>
        <p:nvSpPr>
          <p:cNvPr id="330" name="Google Shape;330;p35"/>
          <p:cNvSpPr txBox="1">
            <a:spLocks noGrp="1"/>
          </p:cNvSpPr>
          <p:nvPr>
            <p:ph type="ctrTitle" idx="4294967295"/>
          </p:nvPr>
        </p:nvSpPr>
        <p:spPr>
          <a:xfrm>
            <a:off x="1115616" y="195486"/>
            <a:ext cx="6672263" cy="77298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smtClean="0">
                <a:solidFill>
                  <a:schemeClr val="accent1"/>
                </a:solidFill>
              </a:rPr>
              <a:t>VIII. REFERENCES</a:t>
            </a:r>
            <a:endParaRPr sz="4000" dirty="0">
              <a:solidFill>
                <a:schemeClr val="accent1"/>
              </a:solidFill>
            </a:endParaRPr>
          </a:p>
        </p:txBody>
      </p:sp>
      <p:sp>
        <p:nvSpPr>
          <p:cNvPr id="5" name="Google Shape;115;p14"/>
          <p:cNvSpPr txBox="1">
            <a:spLocks/>
          </p:cNvSpPr>
          <p:nvPr/>
        </p:nvSpPr>
        <p:spPr>
          <a:xfrm>
            <a:off x="1101374" y="1131590"/>
            <a:ext cx="7503073" cy="367240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solidFill>
                  <a:schemeClr val="bg1"/>
                </a:solidFill>
              </a:rPr>
              <a:t>[1] </a:t>
            </a:r>
            <a:r>
              <a:rPr lang="en-US" dirty="0" err="1">
                <a:solidFill>
                  <a:schemeClr val="bg1"/>
                </a:solidFill>
                <a:hlinkClick r:id="rId3"/>
              </a:rPr>
              <a:t>Md</a:t>
            </a:r>
            <a:r>
              <a:rPr lang="en-US" dirty="0">
                <a:solidFill>
                  <a:schemeClr val="bg1"/>
                </a:solidFill>
                <a:hlinkClick r:id="rId3"/>
              </a:rPr>
              <a:t> </a:t>
            </a:r>
            <a:r>
              <a:rPr lang="en-US" dirty="0" err="1">
                <a:solidFill>
                  <a:schemeClr val="bg1"/>
                </a:solidFill>
                <a:hlinkClick r:id="rId3"/>
              </a:rPr>
              <a:t>Doulotuzzaman</a:t>
            </a:r>
            <a:r>
              <a:rPr lang="en-US" dirty="0">
                <a:solidFill>
                  <a:schemeClr val="bg1"/>
                </a:solidFill>
                <a:hlinkClick r:id="rId3"/>
              </a:rPr>
              <a:t> </a:t>
            </a:r>
            <a:r>
              <a:rPr lang="en-US" dirty="0" err="1">
                <a:solidFill>
                  <a:schemeClr val="bg1"/>
                </a:solidFill>
                <a:hlinkClick r:id="rId3"/>
              </a:rPr>
              <a:t>Xames</a:t>
            </a:r>
            <a:r>
              <a:rPr lang="en-US" dirty="0">
                <a:solidFill>
                  <a:schemeClr val="bg1"/>
                </a:solidFill>
                <a:hlinkClick r:id="rId3"/>
              </a:rPr>
              <a:t>, </a:t>
            </a:r>
            <a:r>
              <a:rPr lang="en-US" dirty="0" err="1">
                <a:solidFill>
                  <a:schemeClr val="bg1"/>
                </a:solidFill>
                <a:hlinkClick r:id="rId3"/>
              </a:rPr>
              <a:t>Jannatul</a:t>
            </a:r>
            <a:r>
              <a:rPr lang="en-US" dirty="0">
                <a:solidFill>
                  <a:schemeClr val="bg1"/>
                </a:solidFill>
                <a:hlinkClick r:id="rId3"/>
              </a:rPr>
              <a:t> </a:t>
            </a:r>
            <a:r>
              <a:rPr lang="en-US" dirty="0" err="1">
                <a:solidFill>
                  <a:schemeClr val="bg1"/>
                </a:solidFill>
                <a:hlinkClick r:id="rId3"/>
              </a:rPr>
              <a:t>Shefa</a:t>
            </a:r>
            <a:r>
              <a:rPr lang="en-US" dirty="0">
                <a:solidFill>
                  <a:schemeClr val="bg1"/>
                </a:solidFill>
                <a:hlinkClick r:id="rId3"/>
              </a:rPr>
              <a:t>, </a:t>
            </a:r>
            <a:r>
              <a:rPr lang="en-US" dirty="0" err="1">
                <a:solidFill>
                  <a:schemeClr val="bg1"/>
                </a:solidFill>
                <a:hlinkClick r:id="rId3"/>
              </a:rPr>
              <a:t>Ferdous</a:t>
            </a:r>
            <a:r>
              <a:rPr lang="en-US" dirty="0">
                <a:solidFill>
                  <a:schemeClr val="bg1"/>
                </a:solidFill>
                <a:hlinkClick r:id="rId3"/>
              </a:rPr>
              <a:t> </a:t>
            </a:r>
            <a:r>
              <a:rPr lang="en-US" dirty="0" err="1">
                <a:solidFill>
                  <a:schemeClr val="bg1"/>
                </a:solidFill>
                <a:hlinkClick r:id="rId3"/>
              </a:rPr>
              <a:t>Sarwar</a:t>
            </a:r>
            <a:r>
              <a:rPr lang="en-US" dirty="0">
                <a:solidFill>
                  <a:schemeClr val="bg1"/>
                </a:solidFill>
                <a:hlinkClick r:id="rId3"/>
              </a:rPr>
              <a:t>, "Bicycle industry as a post‑pandemic green recovery driver in an emerging economy: a SWOT analysis", Springer-</a:t>
            </a:r>
            <a:r>
              <a:rPr lang="en-US" dirty="0" err="1">
                <a:solidFill>
                  <a:schemeClr val="bg1"/>
                </a:solidFill>
                <a:hlinkClick r:id="rId3"/>
              </a:rPr>
              <a:t>Verlag</a:t>
            </a:r>
            <a:r>
              <a:rPr lang="en-US" dirty="0">
                <a:solidFill>
                  <a:schemeClr val="bg1"/>
                </a:solidFill>
                <a:hlinkClick r:id="rId3"/>
              </a:rPr>
              <a:t> GmbH Germany, part of Springer Nature 2022 (Environmental Science and Pollution Research), July 2022</a:t>
            </a:r>
            <a:r>
              <a:rPr lang="en-US" dirty="0" smtClean="0">
                <a:solidFill>
                  <a:schemeClr val="bg1"/>
                </a:solidFill>
                <a:hlinkClick r:id="rId3"/>
              </a:rPr>
              <a:t>.</a:t>
            </a:r>
            <a:endParaRPr lang="en-US" dirty="0" smtClean="0">
              <a:solidFill>
                <a:schemeClr val="bg1"/>
              </a:solidFill>
            </a:endParaRPr>
          </a:p>
          <a:p>
            <a:pPr>
              <a:spcBef>
                <a:spcPts val="600"/>
              </a:spcBef>
            </a:pPr>
            <a:r>
              <a:rPr lang="en-US" b="1" dirty="0">
                <a:solidFill>
                  <a:schemeClr val="bg1"/>
                </a:solidFill>
              </a:rPr>
              <a:t>[2] </a:t>
            </a:r>
            <a:r>
              <a:rPr lang="en-US" dirty="0" err="1">
                <a:solidFill>
                  <a:schemeClr val="bg1"/>
                </a:solidFill>
                <a:hlinkClick r:id="rId4"/>
              </a:rPr>
              <a:t>Weiwei</a:t>
            </a:r>
            <a:r>
              <a:rPr lang="en-US" dirty="0">
                <a:solidFill>
                  <a:schemeClr val="bg1"/>
                </a:solidFill>
                <a:hlinkClick r:id="rId4"/>
              </a:rPr>
              <a:t> Jiang, "Bike sharing usage prediction with deep learning: a survey",  Springer-</a:t>
            </a:r>
            <a:r>
              <a:rPr lang="en-US" dirty="0" err="1">
                <a:solidFill>
                  <a:schemeClr val="bg1"/>
                </a:solidFill>
                <a:hlinkClick r:id="rId4"/>
              </a:rPr>
              <a:t>Verlag</a:t>
            </a:r>
            <a:r>
              <a:rPr lang="en-US" dirty="0">
                <a:solidFill>
                  <a:schemeClr val="bg1"/>
                </a:solidFill>
                <a:hlinkClick r:id="rId4"/>
              </a:rPr>
              <a:t> London Ltd., part of Springer Nature 2022, Neural Computing and Applications (2022) 34:15369–15385, June 2022</a:t>
            </a:r>
            <a:r>
              <a:rPr lang="en-US" dirty="0" smtClean="0">
                <a:solidFill>
                  <a:schemeClr val="bg1"/>
                </a:solidFill>
                <a:hlinkClick r:id="rId4"/>
              </a:rPr>
              <a:t>.</a:t>
            </a:r>
            <a:endParaRPr lang="en-US" dirty="0" smtClean="0">
              <a:solidFill>
                <a:schemeClr val="bg1"/>
              </a:solidFill>
            </a:endParaRPr>
          </a:p>
          <a:p>
            <a:pPr>
              <a:spcBef>
                <a:spcPts val="600"/>
              </a:spcBef>
            </a:pPr>
            <a:r>
              <a:rPr lang="en-US" b="1" dirty="0">
                <a:solidFill>
                  <a:schemeClr val="bg1"/>
                </a:solidFill>
              </a:rPr>
              <a:t>[3] </a:t>
            </a:r>
            <a:r>
              <a:rPr lang="en-US" dirty="0" err="1">
                <a:solidFill>
                  <a:schemeClr val="bg1"/>
                </a:solidFill>
                <a:hlinkClick r:id="rId5"/>
              </a:rPr>
              <a:t>Suzana</a:t>
            </a:r>
            <a:r>
              <a:rPr lang="en-US" dirty="0">
                <a:solidFill>
                  <a:schemeClr val="bg1"/>
                </a:solidFill>
                <a:hlinkClick r:id="rId5"/>
              </a:rPr>
              <a:t> Regina Moro, Paulo Augusto </a:t>
            </a:r>
            <a:r>
              <a:rPr lang="en-US" dirty="0" err="1">
                <a:solidFill>
                  <a:schemeClr val="bg1"/>
                </a:solidFill>
                <a:hlinkClick r:id="rId5"/>
              </a:rPr>
              <a:t>Cauchick</a:t>
            </a:r>
            <a:r>
              <a:rPr lang="en-US" dirty="0">
                <a:solidFill>
                  <a:schemeClr val="bg1"/>
                </a:solidFill>
                <a:hlinkClick r:id="rId5"/>
              </a:rPr>
              <a:t>-Miguel, "An Analysis of a Bike-Sharing System from a Business Model Perspective", Brazilian Journal of Operations &amp; Production Management, Vol. 19, No. 2, e20221400, 2022, ISSN 2237-8960 (Online), June 2022</a:t>
            </a:r>
            <a:r>
              <a:rPr lang="en-US" dirty="0" smtClean="0">
                <a:solidFill>
                  <a:schemeClr val="bg1"/>
                </a:solidFill>
                <a:hlinkClick r:id="rId5"/>
              </a:rPr>
              <a:t>.</a:t>
            </a:r>
            <a:endParaRPr lang="en-US" dirty="0" smtClean="0">
              <a:solidFill>
                <a:schemeClr val="bg1"/>
              </a:solidFill>
            </a:endParaRPr>
          </a:p>
          <a:p>
            <a:pPr>
              <a:spcBef>
                <a:spcPts val="600"/>
              </a:spcBef>
            </a:pPr>
            <a:r>
              <a:rPr lang="en-US" b="1" dirty="0">
                <a:solidFill>
                  <a:schemeClr val="bg1"/>
                </a:solidFill>
              </a:rPr>
              <a:t>[4] </a:t>
            </a:r>
            <a:r>
              <a:rPr lang="en-US" dirty="0" err="1">
                <a:solidFill>
                  <a:schemeClr val="bg1"/>
                </a:solidFill>
                <a:hlinkClick r:id="rId6"/>
              </a:rPr>
              <a:t>Yuanyuan</a:t>
            </a:r>
            <a:r>
              <a:rPr lang="en-US" dirty="0">
                <a:solidFill>
                  <a:schemeClr val="bg1"/>
                </a:solidFill>
                <a:hlinkClick r:id="rId6"/>
              </a:rPr>
              <a:t> </a:t>
            </a:r>
            <a:r>
              <a:rPr lang="en-US" dirty="0" err="1">
                <a:solidFill>
                  <a:schemeClr val="bg1"/>
                </a:solidFill>
                <a:hlinkClick r:id="rId6"/>
              </a:rPr>
              <a:t>Guo</a:t>
            </a:r>
            <a:r>
              <a:rPr lang="en-US" dirty="0">
                <a:solidFill>
                  <a:schemeClr val="bg1"/>
                </a:solidFill>
                <a:hlinkClick r:id="rId6"/>
              </a:rPr>
              <a:t>, </a:t>
            </a:r>
            <a:r>
              <a:rPr lang="en-US" dirty="0" err="1">
                <a:solidFill>
                  <a:schemeClr val="bg1"/>
                </a:solidFill>
                <a:hlinkClick r:id="rId6"/>
              </a:rPr>
              <a:t>Linchuan</a:t>
            </a:r>
            <a:r>
              <a:rPr lang="en-US" dirty="0">
                <a:solidFill>
                  <a:schemeClr val="bg1"/>
                </a:solidFill>
                <a:hlinkClick r:id="rId6"/>
              </a:rPr>
              <a:t> Yang, Yang Chen, "Bike Share Usage and the Built Environment: A Review", Frontiers in Public Health (www.frontiersin.org), Volume 10, Article 848169, February 2022.</a:t>
            </a:r>
            <a:endParaRPr lang="en-US" dirty="0" smtClean="0">
              <a:solidFill>
                <a:schemeClr val="bg1"/>
              </a:solidFill>
            </a:endParaRPr>
          </a:p>
        </p:txBody>
      </p:sp>
    </p:spTree>
    <p:extLst>
      <p:ext uri="{BB962C8B-B14F-4D97-AF65-F5344CB8AC3E}">
        <p14:creationId xmlns:p14="http://schemas.microsoft.com/office/powerpoint/2010/main" val="162093778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68</a:t>
            </a:fld>
            <a:endParaRPr/>
          </a:p>
        </p:txBody>
      </p:sp>
      <p:sp>
        <p:nvSpPr>
          <p:cNvPr id="5" name="Google Shape;115;p14"/>
          <p:cNvSpPr txBox="1">
            <a:spLocks/>
          </p:cNvSpPr>
          <p:nvPr/>
        </p:nvSpPr>
        <p:spPr>
          <a:xfrm>
            <a:off x="1101374" y="339502"/>
            <a:ext cx="7503073" cy="446449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solidFill>
                  <a:schemeClr val="bg1"/>
                </a:solidFill>
              </a:rPr>
              <a:t>[5] </a:t>
            </a:r>
            <a:r>
              <a:rPr lang="en-US" dirty="0">
                <a:solidFill>
                  <a:schemeClr val="bg1"/>
                </a:solidFill>
                <a:hlinkClick r:id="rId3"/>
              </a:rPr>
              <a:t>Songhua Hu, </a:t>
            </a:r>
            <a:r>
              <a:rPr lang="en-US" dirty="0" err="1">
                <a:solidFill>
                  <a:schemeClr val="bg1"/>
                </a:solidFill>
                <a:hlinkClick r:id="rId3"/>
              </a:rPr>
              <a:t>Mingyang</a:t>
            </a:r>
            <a:r>
              <a:rPr lang="en-US" dirty="0">
                <a:solidFill>
                  <a:schemeClr val="bg1"/>
                </a:solidFill>
                <a:hlinkClick r:id="rId3"/>
              </a:rPr>
              <a:t> Chen, Yuan Jiang, Wei Sun, </a:t>
            </a:r>
            <a:r>
              <a:rPr lang="en-US" dirty="0" err="1">
                <a:solidFill>
                  <a:schemeClr val="bg1"/>
                </a:solidFill>
                <a:hlinkClick r:id="rId3"/>
              </a:rPr>
              <a:t>Chenfeng</a:t>
            </a:r>
            <a:r>
              <a:rPr lang="en-US" dirty="0">
                <a:solidFill>
                  <a:schemeClr val="bg1"/>
                </a:solidFill>
                <a:hlinkClick r:id="rId3"/>
              </a:rPr>
              <a:t> </a:t>
            </a:r>
            <a:r>
              <a:rPr lang="en-US" dirty="0" err="1">
                <a:solidFill>
                  <a:schemeClr val="bg1"/>
                </a:solidFill>
                <a:hlinkClick r:id="rId3"/>
              </a:rPr>
              <a:t>Xiong</a:t>
            </a:r>
            <a:r>
              <a:rPr lang="en-US" dirty="0">
                <a:solidFill>
                  <a:schemeClr val="bg1"/>
                </a:solidFill>
                <a:hlinkClick r:id="rId3"/>
              </a:rPr>
              <a:t>, "Examining factors associated with bike-and-ride (</a:t>
            </a:r>
            <a:r>
              <a:rPr lang="en-US" dirty="0" err="1">
                <a:solidFill>
                  <a:schemeClr val="bg1"/>
                </a:solidFill>
                <a:hlinkClick r:id="rId3"/>
              </a:rPr>
              <a:t>BnR</a:t>
            </a:r>
            <a:r>
              <a:rPr lang="en-US" dirty="0">
                <a:solidFill>
                  <a:schemeClr val="bg1"/>
                </a:solidFill>
                <a:hlinkClick r:id="rId3"/>
              </a:rPr>
              <a:t>) activities around metro stations in large-scale </a:t>
            </a:r>
            <a:r>
              <a:rPr lang="en-US" dirty="0" err="1">
                <a:solidFill>
                  <a:schemeClr val="bg1"/>
                </a:solidFill>
                <a:hlinkClick r:id="rId3"/>
              </a:rPr>
              <a:t>dockless</a:t>
            </a:r>
            <a:r>
              <a:rPr lang="en-US" dirty="0">
                <a:solidFill>
                  <a:schemeClr val="bg1"/>
                </a:solidFill>
                <a:hlinkClick r:id="rId3"/>
              </a:rPr>
              <a:t> </a:t>
            </a:r>
            <a:r>
              <a:rPr lang="en-US" dirty="0" err="1">
                <a:solidFill>
                  <a:schemeClr val="bg1"/>
                </a:solidFill>
                <a:hlinkClick r:id="rId3"/>
              </a:rPr>
              <a:t>bikesharing</a:t>
            </a:r>
            <a:r>
              <a:rPr lang="en-US" dirty="0">
                <a:solidFill>
                  <a:schemeClr val="bg1"/>
                </a:solidFill>
                <a:hlinkClick r:id="rId3"/>
              </a:rPr>
              <a:t> systems", Journal of Transport Geography 98 (2022) 103271, Elsevier Ltd., December 2021</a:t>
            </a:r>
            <a:r>
              <a:rPr lang="en-US" dirty="0" smtClean="0">
                <a:solidFill>
                  <a:schemeClr val="bg1"/>
                </a:solidFill>
                <a:hlinkClick r:id="rId3"/>
              </a:rPr>
              <a:t>.</a:t>
            </a:r>
            <a:endParaRPr lang="en-US" dirty="0" smtClean="0">
              <a:solidFill>
                <a:schemeClr val="bg1"/>
              </a:solidFill>
            </a:endParaRPr>
          </a:p>
          <a:p>
            <a:pPr>
              <a:spcBef>
                <a:spcPts val="600"/>
              </a:spcBef>
            </a:pPr>
            <a:r>
              <a:rPr lang="en-US" b="1" dirty="0">
                <a:solidFill>
                  <a:schemeClr val="bg1"/>
                </a:solidFill>
              </a:rPr>
              <a:t>[6] </a:t>
            </a:r>
            <a:r>
              <a:rPr lang="en-US" dirty="0" err="1">
                <a:solidFill>
                  <a:schemeClr val="bg1"/>
                </a:solidFill>
                <a:hlinkClick r:id="rId4"/>
              </a:rPr>
              <a:t>Hanning</a:t>
            </a:r>
            <a:r>
              <a:rPr lang="en-US" dirty="0">
                <a:solidFill>
                  <a:schemeClr val="bg1"/>
                </a:solidFill>
                <a:hlinkClick r:id="rId4"/>
              </a:rPr>
              <a:t> Song, </a:t>
            </a:r>
            <a:r>
              <a:rPr lang="en-US" dirty="0" err="1">
                <a:solidFill>
                  <a:schemeClr val="bg1"/>
                </a:solidFill>
                <a:hlinkClick r:id="rId4"/>
              </a:rPr>
              <a:t>Gaofeng</a:t>
            </a:r>
            <a:r>
              <a:rPr lang="en-US" dirty="0">
                <a:solidFill>
                  <a:schemeClr val="bg1"/>
                </a:solidFill>
                <a:hlinkClick r:id="rId4"/>
              </a:rPr>
              <a:t> Yin, </a:t>
            </a:r>
            <a:r>
              <a:rPr lang="en-US" dirty="0" err="1">
                <a:solidFill>
                  <a:schemeClr val="bg1"/>
                </a:solidFill>
                <a:hlinkClick r:id="rId4"/>
              </a:rPr>
              <a:t>Xihong</a:t>
            </a:r>
            <a:r>
              <a:rPr lang="en-US" dirty="0">
                <a:solidFill>
                  <a:schemeClr val="bg1"/>
                </a:solidFill>
                <a:hlinkClick r:id="rId4"/>
              </a:rPr>
              <a:t> Wan, Min </a:t>
            </a:r>
            <a:r>
              <a:rPr lang="en-US" dirty="0" err="1">
                <a:solidFill>
                  <a:schemeClr val="bg1"/>
                </a:solidFill>
                <a:hlinkClick r:id="rId4"/>
              </a:rPr>
              <a:t>Guo</a:t>
            </a:r>
            <a:r>
              <a:rPr lang="en-US" dirty="0">
                <a:solidFill>
                  <a:schemeClr val="bg1"/>
                </a:solidFill>
                <a:hlinkClick r:id="rId4"/>
              </a:rPr>
              <a:t>, </a:t>
            </a:r>
            <a:r>
              <a:rPr lang="en-US" dirty="0" err="1">
                <a:solidFill>
                  <a:schemeClr val="bg1"/>
                </a:solidFill>
                <a:hlinkClick r:id="rId4"/>
              </a:rPr>
              <a:t>Zhancai</a:t>
            </a:r>
            <a:r>
              <a:rPr lang="en-US" dirty="0">
                <a:solidFill>
                  <a:schemeClr val="bg1"/>
                </a:solidFill>
                <a:hlinkClick r:id="rId4"/>
              </a:rPr>
              <a:t> </a:t>
            </a:r>
            <a:r>
              <a:rPr lang="en-US" dirty="0" err="1">
                <a:solidFill>
                  <a:schemeClr val="bg1"/>
                </a:solidFill>
                <a:hlinkClick r:id="rId4"/>
              </a:rPr>
              <a:t>Xie</a:t>
            </a:r>
            <a:r>
              <a:rPr lang="en-US" dirty="0">
                <a:solidFill>
                  <a:schemeClr val="bg1"/>
                </a:solidFill>
                <a:hlinkClick r:id="rId4"/>
              </a:rPr>
              <a:t>, </a:t>
            </a:r>
            <a:r>
              <a:rPr lang="en-US" dirty="0" err="1">
                <a:solidFill>
                  <a:schemeClr val="bg1"/>
                </a:solidFill>
                <a:hlinkClick r:id="rId4"/>
              </a:rPr>
              <a:t>Jiafeng</a:t>
            </a:r>
            <a:r>
              <a:rPr lang="en-US" dirty="0">
                <a:solidFill>
                  <a:schemeClr val="bg1"/>
                </a:solidFill>
                <a:hlinkClick r:id="rId4"/>
              </a:rPr>
              <a:t> </a:t>
            </a:r>
            <a:r>
              <a:rPr lang="en-US" dirty="0" err="1">
                <a:solidFill>
                  <a:schemeClr val="bg1"/>
                </a:solidFill>
                <a:hlinkClick r:id="rId4"/>
              </a:rPr>
              <a:t>Gu</a:t>
            </a:r>
            <a:r>
              <a:rPr lang="en-US" dirty="0">
                <a:solidFill>
                  <a:schemeClr val="bg1"/>
                </a:solidFill>
                <a:hlinkClick r:id="rId4"/>
              </a:rPr>
              <a:t>, "Increasing Bike-Sharing Users’ Willingness to Pay — A Study of China Based on Perceived Value Theory and Structural Equation Model", Frontiers in Psychology (www.frontiersin.org), Volume 12 | Article 747462, January 2022</a:t>
            </a:r>
            <a:r>
              <a:rPr lang="en-US" dirty="0" smtClean="0">
                <a:solidFill>
                  <a:schemeClr val="bg1"/>
                </a:solidFill>
                <a:hlinkClick r:id="rId4"/>
              </a:rPr>
              <a:t>.</a:t>
            </a:r>
            <a:endParaRPr lang="en-US" dirty="0" smtClean="0">
              <a:solidFill>
                <a:schemeClr val="bg1"/>
              </a:solidFill>
            </a:endParaRPr>
          </a:p>
          <a:p>
            <a:pPr>
              <a:spcBef>
                <a:spcPts val="600"/>
              </a:spcBef>
            </a:pPr>
            <a:r>
              <a:rPr lang="en-US" b="1" dirty="0">
                <a:solidFill>
                  <a:schemeClr val="bg1"/>
                </a:solidFill>
              </a:rPr>
              <a:t>[7] </a:t>
            </a:r>
            <a:r>
              <a:rPr lang="en-US" dirty="0" err="1">
                <a:solidFill>
                  <a:schemeClr val="bg1"/>
                </a:solidFill>
                <a:hlinkClick r:id="rId5"/>
              </a:rPr>
              <a:t>Xiaonan</a:t>
            </a:r>
            <a:r>
              <a:rPr lang="en-US" dirty="0">
                <a:solidFill>
                  <a:schemeClr val="bg1"/>
                </a:solidFill>
                <a:hlinkClick r:id="rId5"/>
              </a:rPr>
              <a:t> Zhang, </a:t>
            </a:r>
            <a:r>
              <a:rPr lang="en-US" dirty="0" err="1">
                <a:solidFill>
                  <a:schemeClr val="bg1"/>
                </a:solidFill>
                <a:hlinkClick r:id="rId5"/>
              </a:rPr>
              <a:t>Jianjun</a:t>
            </a:r>
            <a:r>
              <a:rPr lang="en-US" dirty="0">
                <a:solidFill>
                  <a:schemeClr val="bg1"/>
                </a:solidFill>
                <a:hlinkClick r:id="rId5"/>
              </a:rPr>
              <a:t> Wang, </a:t>
            </a:r>
            <a:r>
              <a:rPr lang="en-US" dirty="0" err="1">
                <a:solidFill>
                  <a:schemeClr val="bg1"/>
                </a:solidFill>
                <a:hlinkClick r:id="rId5"/>
              </a:rPr>
              <a:t>Xueqin</a:t>
            </a:r>
            <a:r>
              <a:rPr lang="en-US" dirty="0">
                <a:solidFill>
                  <a:schemeClr val="bg1"/>
                </a:solidFill>
                <a:hlinkClick r:id="rId5"/>
              </a:rPr>
              <a:t> Long, </a:t>
            </a:r>
            <a:r>
              <a:rPr lang="en-US" dirty="0" err="1">
                <a:solidFill>
                  <a:schemeClr val="bg1"/>
                </a:solidFill>
                <a:hlinkClick r:id="rId5"/>
              </a:rPr>
              <a:t>Weijia</a:t>
            </a:r>
            <a:r>
              <a:rPr lang="en-US" dirty="0">
                <a:solidFill>
                  <a:schemeClr val="bg1"/>
                </a:solidFill>
                <a:hlinkClick r:id="rId5"/>
              </a:rPr>
              <a:t> Li, "Understanding the intention to use bike-sharing system: A case study in Xi’an, China", </a:t>
            </a:r>
            <a:r>
              <a:rPr lang="en-US" dirty="0" err="1">
                <a:solidFill>
                  <a:schemeClr val="bg1"/>
                </a:solidFill>
                <a:hlinkClick r:id="rId5"/>
              </a:rPr>
              <a:t>PLoS</a:t>
            </a:r>
            <a:r>
              <a:rPr lang="en-US" dirty="0">
                <a:solidFill>
                  <a:schemeClr val="bg1"/>
                </a:solidFill>
                <a:hlinkClick r:id="rId5"/>
              </a:rPr>
              <a:t> ONE 16(12): e0258790, December 2021</a:t>
            </a:r>
            <a:r>
              <a:rPr lang="en-US" dirty="0" smtClean="0">
                <a:solidFill>
                  <a:schemeClr val="bg1"/>
                </a:solidFill>
                <a:hlinkClick r:id="rId5"/>
              </a:rPr>
              <a:t>.</a:t>
            </a:r>
            <a:endParaRPr lang="en-US" dirty="0" smtClean="0">
              <a:solidFill>
                <a:schemeClr val="bg1"/>
              </a:solidFill>
            </a:endParaRPr>
          </a:p>
          <a:p>
            <a:pPr>
              <a:spcBef>
                <a:spcPts val="600"/>
              </a:spcBef>
            </a:pPr>
            <a:r>
              <a:rPr lang="en-US" b="1" dirty="0">
                <a:solidFill>
                  <a:schemeClr val="bg1"/>
                </a:solidFill>
              </a:rPr>
              <a:t>[8] </a:t>
            </a:r>
            <a:r>
              <a:rPr lang="en-US" dirty="0" err="1">
                <a:solidFill>
                  <a:schemeClr val="bg1"/>
                </a:solidFill>
                <a:hlinkClick r:id="rId6"/>
              </a:rPr>
              <a:t>Puneeth</a:t>
            </a:r>
            <a:r>
              <a:rPr lang="en-US" dirty="0">
                <a:solidFill>
                  <a:schemeClr val="bg1"/>
                </a:solidFill>
                <a:hlinkClick r:id="rId6"/>
              </a:rPr>
              <a:t> B. R., </a:t>
            </a:r>
            <a:r>
              <a:rPr lang="en-US" dirty="0" err="1">
                <a:solidFill>
                  <a:schemeClr val="bg1"/>
                </a:solidFill>
                <a:hlinkClick r:id="rId6"/>
              </a:rPr>
              <a:t>Nethravathi</a:t>
            </a:r>
            <a:r>
              <a:rPr lang="en-US" dirty="0">
                <a:solidFill>
                  <a:schemeClr val="bg1"/>
                </a:solidFill>
                <a:hlinkClick r:id="rId6"/>
              </a:rPr>
              <a:t> P. S., "Bicycle Industry in India and its Challenges – A Case Study", International Journal of Case Studies in Business, IT, and Education (IJCSBE), 5(2), 62-74, ISSN: 2581-6942, Vol. 5, No. 2, August 2021</a:t>
            </a:r>
            <a:r>
              <a:rPr lang="en-US" dirty="0" smtClean="0">
                <a:solidFill>
                  <a:schemeClr val="bg1"/>
                </a:solidFill>
                <a:hlinkClick r:id="rId6"/>
              </a:rPr>
              <a:t>.</a:t>
            </a:r>
            <a:endParaRPr lang="en-US" dirty="0" smtClean="0">
              <a:solidFill>
                <a:schemeClr val="bg1"/>
              </a:solidFill>
            </a:endParaRPr>
          </a:p>
          <a:p>
            <a:pPr>
              <a:spcBef>
                <a:spcPts val="600"/>
              </a:spcBef>
            </a:pPr>
            <a:r>
              <a:rPr lang="en-US" b="1" dirty="0">
                <a:solidFill>
                  <a:schemeClr val="bg1"/>
                </a:solidFill>
              </a:rPr>
              <a:t>[9] </a:t>
            </a:r>
            <a:r>
              <a:rPr lang="en-US" dirty="0" err="1">
                <a:solidFill>
                  <a:schemeClr val="bg1"/>
                </a:solidFill>
                <a:hlinkClick r:id="rId7"/>
              </a:rPr>
              <a:t>Vitória</a:t>
            </a:r>
            <a:r>
              <a:rPr lang="en-US" dirty="0">
                <a:solidFill>
                  <a:schemeClr val="bg1"/>
                </a:solidFill>
                <a:hlinkClick r:id="rId7"/>
              </a:rPr>
              <a:t> Albuquerque, Miguel Sales Dias, Fernando </a:t>
            </a:r>
            <a:r>
              <a:rPr lang="en-US" dirty="0" err="1">
                <a:solidFill>
                  <a:schemeClr val="bg1"/>
                </a:solidFill>
                <a:hlinkClick r:id="rId7"/>
              </a:rPr>
              <a:t>Bacao</a:t>
            </a:r>
            <a:r>
              <a:rPr lang="en-US" dirty="0">
                <a:solidFill>
                  <a:schemeClr val="bg1"/>
                </a:solidFill>
                <a:hlinkClick r:id="rId7"/>
              </a:rPr>
              <a:t>, "Machine Learning Approaches to Bike-Sharing Systems: A Systematic Literature Review", International Journal of Geo-Information, ISPRS Int. J. Geo-Inf. 2021, 10, 62, February 2021.</a:t>
            </a:r>
            <a:endParaRPr lang="en-US" dirty="0" smtClean="0">
              <a:solidFill>
                <a:schemeClr val="bg1"/>
              </a:solidFill>
            </a:endParaRPr>
          </a:p>
        </p:txBody>
      </p:sp>
    </p:spTree>
    <p:extLst>
      <p:ext uri="{BB962C8B-B14F-4D97-AF65-F5344CB8AC3E}">
        <p14:creationId xmlns:p14="http://schemas.microsoft.com/office/powerpoint/2010/main" val="166423700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69</a:t>
            </a:fld>
            <a:endParaRPr/>
          </a:p>
        </p:txBody>
      </p:sp>
      <p:sp>
        <p:nvSpPr>
          <p:cNvPr id="5" name="Google Shape;115;p14"/>
          <p:cNvSpPr txBox="1">
            <a:spLocks/>
          </p:cNvSpPr>
          <p:nvPr/>
        </p:nvSpPr>
        <p:spPr>
          <a:xfrm>
            <a:off x="1101374" y="339502"/>
            <a:ext cx="7503073" cy="446449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solidFill>
                  <a:schemeClr val="bg1"/>
                </a:solidFill>
              </a:rPr>
              <a:t>[10] </a:t>
            </a:r>
            <a:r>
              <a:rPr lang="en-US" dirty="0">
                <a:solidFill>
                  <a:schemeClr val="bg1"/>
                </a:solidFill>
                <a:hlinkClick r:id="rId3"/>
              </a:rPr>
              <a:t>Anil Jain, </a:t>
            </a:r>
            <a:r>
              <a:rPr lang="en-US" dirty="0" err="1">
                <a:solidFill>
                  <a:schemeClr val="bg1"/>
                </a:solidFill>
                <a:hlinkClick r:id="rId3"/>
              </a:rPr>
              <a:t>Nirmala</a:t>
            </a:r>
            <a:r>
              <a:rPr lang="en-US" dirty="0">
                <a:solidFill>
                  <a:schemeClr val="bg1"/>
                </a:solidFill>
                <a:hlinkClick r:id="rId3"/>
              </a:rPr>
              <a:t> Joshi, </a:t>
            </a:r>
            <a:r>
              <a:rPr lang="en-US" dirty="0" err="1">
                <a:solidFill>
                  <a:schemeClr val="bg1"/>
                </a:solidFill>
                <a:hlinkClick r:id="rId3"/>
              </a:rPr>
              <a:t>Anand</a:t>
            </a:r>
            <a:r>
              <a:rPr lang="en-US" dirty="0">
                <a:solidFill>
                  <a:schemeClr val="bg1"/>
                </a:solidFill>
                <a:hlinkClick r:id="rId3"/>
              </a:rPr>
              <a:t> J </a:t>
            </a:r>
            <a:r>
              <a:rPr lang="en-US" dirty="0" err="1">
                <a:solidFill>
                  <a:schemeClr val="bg1"/>
                </a:solidFill>
                <a:hlinkClick r:id="rId3"/>
              </a:rPr>
              <a:t>Mayee</a:t>
            </a:r>
            <a:r>
              <a:rPr lang="en-US" dirty="0">
                <a:solidFill>
                  <a:schemeClr val="bg1"/>
                </a:solidFill>
                <a:hlinkClick r:id="rId3"/>
              </a:rPr>
              <a:t>, "Factors motivating buying behavior of female two wheeler users in the district of </a:t>
            </a:r>
            <a:r>
              <a:rPr lang="en-US" dirty="0" err="1">
                <a:solidFill>
                  <a:schemeClr val="bg1"/>
                </a:solidFill>
                <a:hlinkClick r:id="rId3"/>
              </a:rPr>
              <a:t>Palghar</a:t>
            </a:r>
            <a:r>
              <a:rPr lang="en-US" dirty="0">
                <a:solidFill>
                  <a:schemeClr val="bg1"/>
                </a:solidFill>
                <a:hlinkClick r:id="rId3"/>
              </a:rPr>
              <a:t>", Journal of Management Research and Analysis, October-December, 2020;7(4):154-158, December 2020</a:t>
            </a:r>
            <a:r>
              <a:rPr lang="en-US" dirty="0" smtClean="0">
                <a:solidFill>
                  <a:schemeClr val="bg1"/>
                </a:solidFill>
                <a:hlinkClick r:id="rId3"/>
              </a:rPr>
              <a:t>.</a:t>
            </a:r>
            <a:endParaRPr lang="en-US" dirty="0" smtClean="0">
              <a:solidFill>
                <a:schemeClr val="bg1"/>
              </a:solidFill>
            </a:endParaRPr>
          </a:p>
          <a:p>
            <a:pPr>
              <a:spcBef>
                <a:spcPts val="600"/>
              </a:spcBef>
            </a:pPr>
            <a:r>
              <a:rPr lang="en-US" b="1" dirty="0">
                <a:solidFill>
                  <a:schemeClr val="bg1"/>
                </a:solidFill>
              </a:rPr>
              <a:t>[11] </a:t>
            </a:r>
            <a:r>
              <a:rPr lang="en-US" dirty="0">
                <a:solidFill>
                  <a:schemeClr val="bg1"/>
                </a:solidFill>
                <a:hlinkClick r:id="rId4"/>
              </a:rPr>
              <a:t>S. </a:t>
            </a:r>
            <a:r>
              <a:rPr lang="en-US" dirty="0" err="1">
                <a:solidFill>
                  <a:schemeClr val="bg1"/>
                </a:solidFill>
                <a:hlinkClick r:id="rId4"/>
              </a:rPr>
              <a:t>Diwakar</a:t>
            </a:r>
            <a:r>
              <a:rPr lang="en-US" dirty="0">
                <a:solidFill>
                  <a:schemeClr val="bg1"/>
                </a:solidFill>
                <a:hlinkClick r:id="rId4"/>
              </a:rPr>
              <a:t> Raj, Dr. N. </a:t>
            </a:r>
            <a:r>
              <a:rPr lang="en-US" dirty="0" err="1">
                <a:solidFill>
                  <a:schemeClr val="bg1"/>
                </a:solidFill>
                <a:hlinkClick r:id="rId4"/>
              </a:rPr>
              <a:t>Kannan</a:t>
            </a:r>
            <a:r>
              <a:rPr lang="en-US" dirty="0">
                <a:solidFill>
                  <a:schemeClr val="bg1"/>
                </a:solidFill>
                <a:hlinkClick r:id="rId4"/>
              </a:rPr>
              <a:t>, "Factors Influencing Purchase of Two Wheeler - A Study with Reference to Chennai City", International Journal of Management, 11(12), 2020, </a:t>
            </a:r>
            <a:r>
              <a:rPr lang="en-US" dirty="0" err="1">
                <a:solidFill>
                  <a:schemeClr val="bg1"/>
                </a:solidFill>
                <a:hlinkClick r:id="rId4"/>
              </a:rPr>
              <a:t>pp</a:t>
            </a:r>
            <a:r>
              <a:rPr lang="en-US" dirty="0">
                <a:solidFill>
                  <a:schemeClr val="bg1"/>
                </a:solidFill>
                <a:hlinkClick r:id="rId4"/>
              </a:rPr>
              <a:t> 2977-2982, ISSN Print: 0976-6502 and ISSN Online: 0976-6510, December 2020</a:t>
            </a:r>
            <a:r>
              <a:rPr lang="en-US" dirty="0" smtClean="0">
                <a:solidFill>
                  <a:schemeClr val="bg1"/>
                </a:solidFill>
                <a:hlinkClick r:id="rId4"/>
              </a:rPr>
              <a:t>.</a:t>
            </a:r>
            <a:endParaRPr lang="en-US" dirty="0" smtClean="0">
              <a:solidFill>
                <a:schemeClr val="bg1"/>
              </a:solidFill>
            </a:endParaRPr>
          </a:p>
          <a:p>
            <a:pPr>
              <a:spcBef>
                <a:spcPts val="600"/>
              </a:spcBef>
            </a:pPr>
            <a:r>
              <a:rPr lang="en-US" b="1" dirty="0">
                <a:solidFill>
                  <a:schemeClr val="bg1"/>
                </a:solidFill>
              </a:rPr>
              <a:t>[12] </a:t>
            </a:r>
            <a:r>
              <a:rPr lang="en-US" dirty="0" err="1">
                <a:solidFill>
                  <a:schemeClr val="bg1"/>
                </a:solidFill>
                <a:hlinkClick r:id="rId5"/>
              </a:rPr>
              <a:t>Gyugeun</a:t>
            </a:r>
            <a:r>
              <a:rPr lang="en-US" dirty="0">
                <a:solidFill>
                  <a:schemeClr val="bg1"/>
                </a:solidFill>
                <a:hlinkClick r:id="rId5"/>
              </a:rPr>
              <a:t> Yoon, Joseph Y.J. Chow, "Unlimited-ride bike-share pass pricing revenue management for casual riders using only public data", International Journal of Transportation Science and Technology 9 (2020) 159–169, January 2020</a:t>
            </a:r>
            <a:r>
              <a:rPr lang="en-US" dirty="0" smtClean="0">
                <a:solidFill>
                  <a:schemeClr val="bg1"/>
                </a:solidFill>
                <a:hlinkClick r:id="rId5"/>
              </a:rPr>
              <a:t>.</a:t>
            </a:r>
            <a:endParaRPr lang="en-US" dirty="0" smtClean="0">
              <a:solidFill>
                <a:schemeClr val="bg1"/>
              </a:solidFill>
            </a:endParaRPr>
          </a:p>
          <a:p>
            <a:pPr>
              <a:spcBef>
                <a:spcPts val="600"/>
              </a:spcBef>
            </a:pPr>
            <a:r>
              <a:rPr lang="en-US" b="1" dirty="0">
                <a:solidFill>
                  <a:schemeClr val="bg1"/>
                </a:solidFill>
              </a:rPr>
              <a:t>[13] </a:t>
            </a:r>
            <a:r>
              <a:rPr lang="en-US" dirty="0">
                <a:solidFill>
                  <a:schemeClr val="bg1"/>
                </a:solidFill>
                <a:hlinkClick r:id="rId6"/>
              </a:rPr>
              <a:t>Leonardo </a:t>
            </a:r>
            <a:r>
              <a:rPr lang="en-US" dirty="0" err="1">
                <a:solidFill>
                  <a:schemeClr val="bg1"/>
                </a:solidFill>
                <a:hlinkClick r:id="rId6"/>
              </a:rPr>
              <a:t>Caggiani</a:t>
            </a:r>
            <a:r>
              <a:rPr lang="en-US" dirty="0">
                <a:solidFill>
                  <a:schemeClr val="bg1"/>
                </a:solidFill>
                <a:hlinkClick r:id="rId6"/>
              </a:rPr>
              <a:t>, </a:t>
            </a:r>
            <a:r>
              <a:rPr lang="en-US" dirty="0" err="1">
                <a:solidFill>
                  <a:schemeClr val="bg1"/>
                </a:solidFill>
                <a:hlinkClick r:id="rId6"/>
              </a:rPr>
              <a:t>Rosalia</a:t>
            </a:r>
            <a:r>
              <a:rPr lang="en-US" dirty="0">
                <a:solidFill>
                  <a:schemeClr val="bg1"/>
                </a:solidFill>
                <a:hlinkClick r:id="rId6"/>
              </a:rPr>
              <a:t> </a:t>
            </a:r>
            <a:r>
              <a:rPr lang="en-US" dirty="0" err="1">
                <a:solidFill>
                  <a:schemeClr val="bg1"/>
                </a:solidFill>
                <a:hlinkClick r:id="rId6"/>
              </a:rPr>
              <a:t>Camporeale</a:t>
            </a:r>
            <a:r>
              <a:rPr lang="en-US" dirty="0">
                <a:solidFill>
                  <a:schemeClr val="bg1"/>
                </a:solidFill>
                <a:hlinkClick r:id="rId6"/>
              </a:rPr>
              <a:t>, </a:t>
            </a:r>
            <a:r>
              <a:rPr lang="en-US" dirty="0" err="1">
                <a:solidFill>
                  <a:schemeClr val="bg1"/>
                </a:solidFill>
                <a:hlinkClick r:id="rId6"/>
              </a:rPr>
              <a:t>Branka</a:t>
            </a:r>
            <a:r>
              <a:rPr lang="en-US" dirty="0">
                <a:solidFill>
                  <a:schemeClr val="bg1"/>
                </a:solidFill>
                <a:hlinkClick r:id="rId6"/>
              </a:rPr>
              <a:t> </a:t>
            </a:r>
            <a:r>
              <a:rPr lang="en-US" dirty="0" err="1">
                <a:solidFill>
                  <a:schemeClr val="bg1"/>
                </a:solidFill>
                <a:hlinkClick r:id="rId6"/>
              </a:rPr>
              <a:t>Dimitrijević</a:t>
            </a:r>
            <a:r>
              <a:rPr lang="en-US" dirty="0">
                <a:solidFill>
                  <a:schemeClr val="bg1"/>
                </a:solidFill>
                <a:hlinkClick r:id="rId6"/>
              </a:rPr>
              <a:t>, </a:t>
            </a:r>
            <a:r>
              <a:rPr lang="en-US" dirty="0" err="1">
                <a:solidFill>
                  <a:schemeClr val="bg1"/>
                </a:solidFill>
                <a:hlinkClick r:id="rId6"/>
              </a:rPr>
              <a:t>Milorad</a:t>
            </a:r>
            <a:r>
              <a:rPr lang="en-US" dirty="0">
                <a:solidFill>
                  <a:schemeClr val="bg1"/>
                </a:solidFill>
                <a:hlinkClick r:id="rId6"/>
              </a:rPr>
              <a:t> </a:t>
            </a:r>
            <a:r>
              <a:rPr lang="en-US" dirty="0" err="1">
                <a:solidFill>
                  <a:schemeClr val="bg1"/>
                </a:solidFill>
                <a:hlinkClick r:id="rId6"/>
              </a:rPr>
              <a:t>Vidović</a:t>
            </a:r>
            <a:r>
              <a:rPr lang="en-US" dirty="0">
                <a:solidFill>
                  <a:schemeClr val="bg1"/>
                </a:solidFill>
                <a:hlinkClick r:id="rId6"/>
              </a:rPr>
              <a:t>, "An approach to modeling bike-sharing systems based on spatial equity concept", AIIT 2nd International Congress on Transport Infrastructure and Systems in a changing world (TIS ROMA 2019), 23rd-24th September 2019, Rome, Italy, Elsevier B.V., 2020</a:t>
            </a:r>
            <a:r>
              <a:rPr lang="en-US" dirty="0" smtClean="0">
                <a:solidFill>
                  <a:schemeClr val="bg1"/>
                </a:solidFill>
                <a:hlinkClick r:id="rId6"/>
              </a:rPr>
              <a:t>.</a:t>
            </a:r>
            <a:endParaRPr lang="en-US" dirty="0" smtClean="0">
              <a:solidFill>
                <a:schemeClr val="bg1"/>
              </a:solidFill>
            </a:endParaRPr>
          </a:p>
          <a:p>
            <a:pPr>
              <a:spcBef>
                <a:spcPts val="600"/>
              </a:spcBef>
            </a:pPr>
            <a:r>
              <a:rPr lang="en-US" b="1" dirty="0">
                <a:solidFill>
                  <a:schemeClr val="bg1"/>
                </a:solidFill>
              </a:rPr>
              <a:t>[14] </a:t>
            </a:r>
            <a:r>
              <a:rPr lang="en-US" dirty="0">
                <a:solidFill>
                  <a:schemeClr val="bg1"/>
                </a:solidFill>
                <a:hlinkClick r:id="rId7"/>
              </a:rPr>
              <a:t>Mohammed </a:t>
            </a:r>
            <a:r>
              <a:rPr lang="en-US" dirty="0" err="1">
                <a:solidFill>
                  <a:schemeClr val="bg1"/>
                </a:solidFill>
                <a:hlinkClick r:id="rId7"/>
              </a:rPr>
              <a:t>Hamad</a:t>
            </a:r>
            <a:r>
              <a:rPr lang="en-US" dirty="0">
                <a:solidFill>
                  <a:schemeClr val="bg1"/>
                </a:solidFill>
                <a:hlinkClick r:id="rId7"/>
              </a:rPr>
              <a:t> </a:t>
            </a:r>
            <a:r>
              <a:rPr lang="en-US" dirty="0" err="1">
                <a:solidFill>
                  <a:schemeClr val="bg1"/>
                </a:solidFill>
                <a:hlinkClick r:id="rId7"/>
              </a:rPr>
              <a:t>Almannaa</a:t>
            </a:r>
            <a:r>
              <a:rPr lang="en-US" dirty="0">
                <a:solidFill>
                  <a:schemeClr val="bg1"/>
                </a:solidFill>
                <a:hlinkClick r:id="rId7"/>
              </a:rPr>
              <a:t>, "Optimizing Bike Sharing Systems: Dynamic Prediction Using Machine Learning and Statistical Techniques and Rebalancing", DOI: 10.13140/RG.2.2.26034.43202, Thesis for: PhD, Advisor: </a:t>
            </a:r>
            <a:r>
              <a:rPr lang="en-US" dirty="0" err="1">
                <a:solidFill>
                  <a:schemeClr val="bg1"/>
                </a:solidFill>
                <a:hlinkClick r:id="rId7"/>
              </a:rPr>
              <a:t>Hesham</a:t>
            </a:r>
            <a:r>
              <a:rPr lang="en-US" dirty="0">
                <a:solidFill>
                  <a:schemeClr val="bg1"/>
                </a:solidFill>
                <a:hlinkClick r:id="rId7"/>
              </a:rPr>
              <a:t> </a:t>
            </a:r>
            <a:r>
              <a:rPr lang="en-US" dirty="0" err="1">
                <a:solidFill>
                  <a:schemeClr val="bg1"/>
                </a:solidFill>
                <a:hlinkClick r:id="rId7"/>
              </a:rPr>
              <a:t>Rakha</a:t>
            </a:r>
            <a:r>
              <a:rPr lang="en-US" dirty="0">
                <a:solidFill>
                  <a:schemeClr val="bg1"/>
                </a:solidFill>
                <a:hlinkClick r:id="rId7"/>
              </a:rPr>
              <a:t>, Project: Bike Research, April 2019.</a:t>
            </a:r>
            <a:endParaRPr lang="en-US" dirty="0" smtClean="0">
              <a:solidFill>
                <a:schemeClr val="bg1"/>
              </a:solidFill>
            </a:endParaRPr>
          </a:p>
        </p:txBody>
      </p:sp>
    </p:spTree>
    <p:extLst>
      <p:ext uri="{BB962C8B-B14F-4D97-AF65-F5344CB8AC3E}">
        <p14:creationId xmlns:p14="http://schemas.microsoft.com/office/powerpoint/2010/main" val="18344541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3. RESEARCH OBJECTIVE</a:t>
            </a:r>
            <a:endParaRPr sz="3200" dirty="0"/>
          </a:p>
        </p:txBody>
      </p:sp>
      <p:sp>
        <p:nvSpPr>
          <p:cNvPr id="188" name="Google Shape;188;p2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a:t>
            </a:fld>
            <a:endParaRPr/>
          </a:p>
        </p:txBody>
      </p:sp>
      <p:pic>
        <p:nvPicPr>
          <p:cNvPr id="189" name="Google Shape;189;p22" descr="2.jpg"/>
          <p:cNvPicPr preferRelativeResize="0"/>
          <p:nvPr/>
        </p:nvPicPr>
        <p:blipFill rotWithShape="1">
          <a:blip r:embed="rId3">
            <a:alphaModFix/>
          </a:blip>
          <a:srcRect/>
          <a:stretch/>
        </p:blipFill>
        <p:spPr>
          <a:xfrm flipH="1">
            <a:off x="3792119" y="1013694"/>
            <a:ext cx="6279900" cy="3532800"/>
          </a:xfrm>
          <a:prstGeom prst="parallelogram">
            <a:avLst>
              <a:gd name="adj" fmla="val 51555"/>
            </a:avLst>
          </a:prstGeom>
          <a:noFill/>
          <a:ln>
            <a:noFill/>
          </a:ln>
        </p:spPr>
      </p:pic>
      <p:sp>
        <p:nvSpPr>
          <p:cNvPr id="7" name="Google Shape;115;p14"/>
          <p:cNvSpPr txBox="1">
            <a:spLocks noGrp="1"/>
          </p:cNvSpPr>
          <p:nvPr>
            <p:ph type="body" idx="1"/>
          </p:nvPr>
        </p:nvSpPr>
        <p:spPr>
          <a:xfrm>
            <a:off x="1101374" y="1349550"/>
            <a:ext cx="7503073" cy="345444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400" dirty="0" smtClean="0">
                <a:solidFill>
                  <a:schemeClr val="tx1">
                    <a:lumMod val="75000"/>
                    <a:lumOff val="25000"/>
                  </a:schemeClr>
                </a:solidFill>
              </a:rPr>
              <a:t>The objective of this research is to extensively analyze and rigorously study every minute behavior of subscribers and customers of the Divvy bike share service in Chicago. Since, in order to understand the two types of users, we should accurately assess and analyze the other composite factors affecting them, it becomes imperative to first of all, dive deep into those shadow-level aspects. Attributes such as trip duration, gender, age, distance between to and from station, locations of the two, etc. are major factors which have a major say in influencing the next-move of the respective types of users of the bike-share system. Having understood precisely these factors, various marketing strategies carved especially towards the user-types can be formed to increase the profits of the company.</a:t>
            </a:r>
            <a:endParaRPr sz="1400" dirty="0">
              <a:solidFill>
                <a:schemeClr val="tx1">
                  <a:lumMod val="75000"/>
                  <a:lumOff val="25000"/>
                </a:schemeClr>
              </a:solidFill>
            </a:endParaRPr>
          </a:p>
        </p:txBody>
      </p:sp>
    </p:spTree>
    <p:extLst>
      <p:ext uri="{BB962C8B-B14F-4D97-AF65-F5344CB8AC3E}">
        <p14:creationId xmlns:p14="http://schemas.microsoft.com/office/powerpoint/2010/main" val="266480685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70</a:t>
            </a:fld>
            <a:endParaRPr/>
          </a:p>
        </p:txBody>
      </p:sp>
      <p:sp>
        <p:nvSpPr>
          <p:cNvPr id="5" name="Google Shape;115;p14"/>
          <p:cNvSpPr txBox="1">
            <a:spLocks/>
          </p:cNvSpPr>
          <p:nvPr/>
        </p:nvSpPr>
        <p:spPr>
          <a:xfrm>
            <a:off x="1101374" y="339502"/>
            <a:ext cx="7503073" cy="446449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solidFill>
                  <a:schemeClr val="bg1"/>
                </a:solidFill>
              </a:rPr>
              <a:t>[15] </a:t>
            </a:r>
            <a:r>
              <a:rPr lang="en-US" dirty="0" err="1">
                <a:solidFill>
                  <a:schemeClr val="bg1"/>
                </a:solidFill>
                <a:hlinkClick r:id="rId3"/>
              </a:rPr>
              <a:t>Elisabete</a:t>
            </a:r>
            <a:r>
              <a:rPr lang="en-US" dirty="0">
                <a:solidFill>
                  <a:schemeClr val="bg1"/>
                </a:solidFill>
                <a:hlinkClick r:id="rId3"/>
              </a:rPr>
              <a:t> </a:t>
            </a:r>
            <a:r>
              <a:rPr lang="en-US" dirty="0" err="1">
                <a:solidFill>
                  <a:schemeClr val="bg1"/>
                </a:solidFill>
                <a:hlinkClick r:id="rId3"/>
              </a:rPr>
              <a:t>Arsenio</a:t>
            </a:r>
            <a:r>
              <a:rPr lang="en-US" dirty="0">
                <a:solidFill>
                  <a:schemeClr val="bg1"/>
                </a:solidFill>
                <a:hlinkClick r:id="rId3"/>
              </a:rPr>
              <a:t>, </a:t>
            </a:r>
            <a:r>
              <a:rPr lang="en-US" dirty="0" err="1">
                <a:solidFill>
                  <a:schemeClr val="bg1"/>
                </a:solidFill>
                <a:hlinkClick r:id="rId3"/>
              </a:rPr>
              <a:t>Elisabete</a:t>
            </a:r>
            <a:r>
              <a:rPr lang="en-US" dirty="0">
                <a:solidFill>
                  <a:schemeClr val="bg1"/>
                </a:solidFill>
                <a:hlinkClick r:id="rId3"/>
              </a:rPr>
              <a:t> </a:t>
            </a:r>
            <a:r>
              <a:rPr lang="en-US" dirty="0" err="1">
                <a:solidFill>
                  <a:schemeClr val="bg1"/>
                </a:solidFill>
                <a:hlinkClick r:id="rId3"/>
              </a:rPr>
              <a:t>Arsenio</a:t>
            </a:r>
            <a:r>
              <a:rPr lang="en-US" dirty="0">
                <a:solidFill>
                  <a:schemeClr val="bg1"/>
                </a:solidFill>
                <a:hlinkClick r:id="rId3"/>
              </a:rPr>
              <a:t>, Sofia </a:t>
            </a:r>
            <a:r>
              <a:rPr lang="en-US" dirty="0" err="1">
                <a:solidFill>
                  <a:schemeClr val="bg1"/>
                </a:solidFill>
                <a:hlinkClick r:id="rId3"/>
              </a:rPr>
              <a:t>Azeredo</a:t>
            </a:r>
            <a:r>
              <a:rPr lang="en-US" dirty="0">
                <a:solidFill>
                  <a:schemeClr val="bg1"/>
                </a:solidFill>
                <a:hlinkClick r:id="rId3"/>
              </a:rPr>
              <a:t> Lopes, Helena </a:t>
            </a:r>
            <a:r>
              <a:rPr lang="en-US" dirty="0" err="1">
                <a:solidFill>
                  <a:schemeClr val="bg1"/>
                </a:solidFill>
                <a:hlinkClick r:id="rId3"/>
              </a:rPr>
              <a:t>Iglésias</a:t>
            </a:r>
            <a:r>
              <a:rPr lang="en-US" dirty="0">
                <a:solidFill>
                  <a:schemeClr val="bg1"/>
                </a:solidFill>
                <a:hlinkClick r:id="rId3"/>
              </a:rPr>
              <a:t> Pereira, "Assessing the market potential of electric bicycles and ICT for low carbon school travel: a case study in the Smart City of ÁGUEDA", European Transport Research Review (2018) 10: 13, Springer, January 2018</a:t>
            </a:r>
            <a:r>
              <a:rPr lang="en-US" dirty="0" smtClean="0">
                <a:solidFill>
                  <a:schemeClr val="bg1"/>
                </a:solidFill>
                <a:hlinkClick r:id="rId3"/>
              </a:rPr>
              <a:t>.</a:t>
            </a:r>
            <a:endParaRPr lang="en-US" dirty="0" smtClean="0">
              <a:solidFill>
                <a:schemeClr val="bg1"/>
              </a:solidFill>
            </a:endParaRPr>
          </a:p>
          <a:p>
            <a:pPr>
              <a:spcBef>
                <a:spcPts val="600"/>
              </a:spcBef>
            </a:pPr>
            <a:r>
              <a:rPr lang="en-US" b="1" dirty="0">
                <a:solidFill>
                  <a:schemeClr val="bg1"/>
                </a:solidFill>
              </a:rPr>
              <a:t>[16] </a:t>
            </a:r>
            <a:r>
              <a:rPr lang="en-US" dirty="0">
                <a:solidFill>
                  <a:schemeClr val="bg1"/>
                </a:solidFill>
                <a:hlinkClick r:id="rId4"/>
              </a:rPr>
              <a:t>Miriam Ricci, "Bike sharing: A review of evidence on impacts and processes of implementation and operation", Research in Transportation Business &amp; Management 15 (2015) 28–38, Elsevier Ltd., April 2015</a:t>
            </a:r>
            <a:r>
              <a:rPr lang="en-US" dirty="0" smtClean="0">
                <a:solidFill>
                  <a:schemeClr val="bg1"/>
                </a:solidFill>
                <a:hlinkClick r:id="rId4"/>
              </a:rPr>
              <a:t>.</a:t>
            </a:r>
            <a:endParaRPr lang="en-US" dirty="0" smtClean="0">
              <a:solidFill>
                <a:schemeClr val="bg1"/>
              </a:solidFill>
            </a:endParaRPr>
          </a:p>
          <a:p>
            <a:pPr>
              <a:spcBef>
                <a:spcPts val="600"/>
              </a:spcBef>
            </a:pPr>
            <a:r>
              <a:rPr lang="en-US" b="1" dirty="0">
                <a:solidFill>
                  <a:schemeClr val="bg1"/>
                </a:solidFill>
              </a:rPr>
              <a:t>[17] </a:t>
            </a:r>
            <a:r>
              <a:rPr lang="en-US" dirty="0">
                <a:solidFill>
                  <a:schemeClr val="bg1"/>
                </a:solidFill>
                <a:hlinkClick r:id="rId5"/>
              </a:rPr>
              <a:t>Angela Au, "Social Media Strategies Used in Marketing Custom Bicycle </a:t>
            </a:r>
            <a:r>
              <a:rPr lang="en-US" dirty="0" err="1">
                <a:solidFill>
                  <a:schemeClr val="bg1"/>
                </a:solidFill>
                <a:hlinkClick r:id="rId5"/>
              </a:rPr>
              <a:t>Framebuilding</a:t>
            </a:r>
            <a:r>
              <a:rPr lang="en-US" dirty="0">
                <a:solidFill>
                  <a:schemeClr val="bg1"/>
                </a:solidFill>
                <a:hlinkClick r:id="rId5"/>
              </a:rPr>
              <a:t> Companies", Doctoral Study - Walden University </a:t>
            </a:r>
            <a:r>
              <a:rPr lang="en-US" dirty="0" err="1">
                <a:solidFill>
                  <a:schemeClr val="bg1"/>
                </a:solidFill>
                <a:hlinkClick r:id="rId5"/>
              </a:rPr>
              <a:t>ScholarWorks</a:t>
            </a:r>
            <a:r>
              <a:rPr lang="en-US" dirty="0">
                <a:solidFill>
                  <a:schemeClr val="bg1"/>
                </a:solidFill>
                <a:hlinkClick r:id="rId5"/>
              </a:rPr>
              <a:t> (Walden Dissertations and Doctoral Studies Collection), November 2015</a:t>
            </a:r>
            <a:r>
              <a:rPr lang="en-US" dirty="0" smtClean="0">
                <a:solidFill>
                  <a:schemeClr val="bg1"/>
                </a:solidFill>
                <a:hlinkClick r:id="rId5"/>
              </a:rPr>
              <a:t>.</a:t>
            </a:r>
            <a:endParaRPr lang="en-US" dirty="0" smtClean="0">
              <a:solidFill>
                <a:schemeClr val="bg1"/>
              </a:solidFill>
            </a:endParaRPr>
          </a:p>
          <a:p>
            <a:pPr>
              <a:spcBef>
                <a:spcPts val="600"/>
              </a:spcBef>
            </a:pPr>
            <a:r>
              <a:rPr lang="en-US" b="1" dirty="0">
                <a:solidFill>
                  <a:schemeClr val="bg1"/>
                </a:solidFill>
              </a:rPr>
              <a:t>[18] </a:t>
            </a:r>
            <a:r>
              <a:rPr lang="en-US" dirty="0" err="1">
                <a:solidFill>
                  <a:schemeClr val="bg1"/>
                </a:solidFill>
                <a:hlinkClick r:id="rId6"/>
              </a:rPr>
              <a:t>Inês</a:t>
            </a:r>
            <a:r>
              <a:rPr lang="en-US" dirty="0">
                <a:solidFill>
                  <a:schemeClr val="bg1"/>
                </a:solidFill>
                <a:hlinkClick r:id="rId6"/>
              </a:rPr>
              <a:t> </a:t>
            </a:r>
            <a:r>
              <a:rPr lang="en-US" dirty="0" err="1">
                <a:solidFill>
                  <a:schemeClr val="bg1"/>
                </a:solidFill>
                <a:hlinkClick r:id="rId6"/>
              </a:rPr>
              <a:t>Frade</a:t>
            </a:r>
            <a:r>
              <a:rPr lang="en-US" dirty="0">
                <a:solidFill>
                  <a:schemeClr val="bg1"/>
                </a:solidFill>
                <a:hlinkClick r:id="rId6"/>
              </a:rPr>
              <a:t>, </a:t>
            </a:r>
            <a:r>
              <a:rPr lang="en-US" dirty="0" err="1">
                <a:solidFill>
                  <a:schemeClr val="bg1"/>
                </a:solidFill>
                <a:hlinkClick r:id="rId6"/>
              </a:rPr>
              <a:t>Anabela</a:t>
            </a:r>
            <a:r>
              <a:rPr lang="en-US" dirty="0">
                <a:solidFill>
                  <a:schemeClr val="bg1"/>
                </a:solidFill>
                <a:hlinkClick r:id="rId6"/>
              </a:rPr>
              <a:t> </a:t>
            </a:r>
            <a:r>
              <a:rPr lang="en-US" dirty="0" err="1">
                <a:solidFill>
                  <a:schemeClr val="bg1"/>
                </a:solidFill>
                <a:hlinkClick r:id="rId6"/>
              </a:rPr>
              <a:t>Ribeiro</a:t>
            </a:r>
            <a:r>
              <a:rPr lang="en-US" dirty="0">
                <a:solidFill>
                  <a:schemeClr val="bg1"/>
                </a:solidFill>
                <a:hlinkClick r:id="rId6"/>
              </a:rPr>
              <a:t>, "Bicycle sharing systems demand", EWGT2013 – 16th Meeting of the EURO Working Group on Transportation, </a:t>
            </a:r>
            <a:r>
              <a:rPr lang="en-US" dirty="0" err="1">
                <a:solidFill>
                  <a:schemeClr val="bg1"/>
                </a:solidFill>
                <a:hlinkClick r:id="rId6"/>
              </a:rPr>
              <a:t>Procedia</a:t>
            </a:r>
            <a:r>
              <a:rPr lang="en-US" dirty="0">
                <a:solidFill>
                  <a:schemeClr val="bg1"/>
                </a:solidFill>
                <a:hlinkClick r:id="rId6"/>
              </a:rPr>
              <a:t> - Social and Behavioral Sciences 111 ( 2014 ) 518 – 527, Elsevier Ltd., February 2014</a:t>
            </a:r>
            <a:r>
              <a:rPr lang="en-US" dirty="0" smtClean="0">
                <a:solidFill>
                  <a:schemeClr val="bg1"/>
                </a:solidFill>
                <a:hlinkClick r:id="rId6"/>
              </a:rPr>
              <a:t>.</a:t>
            </a:r>
            <a:endParaRPr lang="en-US" dirty="0" smtClean="0">
              <a:solidFill>
                <a:schemeClr val="bg1"/>
              </a:solidFill>
            </a:endParaRPr>
          </a:p>
          <a:p>
            <a:pPr>
              <a:spcBef>
                <a:spcPts val="600"/>
              </a:spcBef>
            </a:pPr>
            <a:r>
              <a:rPr lang="en-US" b="1" dirty="0">
                <a:solidFill>
                  <a:schemeClr val="bg1"/>
                </a:solidFill>
              </a:rPr>
              <a:t>[19] </a:t>
            </a:r>
            <a:r>
              <a:rPr lang="en-US" dirty="0">
                <a:solidFill>
                  <a:schemeClr val="bg1"/>
                </a:solidFill>
                <a:hlinkClick r:id="rId7"/>
              </a:rPr>
              <a:t>Darren Buck, Ralph Buehler, Patricia </a:t>
            </a:r>
            <a:r>
              <a:rPr lang="en-US" dirty="0" err="1">
                <a:solidFill>
                  <a:schemeClr val="bg1"/>
                </a:solidFill>
                <a:hlinkClick r:id="rId7"/>
              </a:rPr>
              <a:t>Happ</a:t>
            </a:r>
            <a:r>
              <a:rPr lang="en-US" dirty="0">
                <a:solidFill>
                  <a:schemeClr val="bg1"/>
                </a:solidFill>
                <a:hlinkClick r:id="rId7"/>
              </a:rPr>
              <a:t>, Bradley Rawls, Payton Chung, Natalie </a:t>
            </a:r>
            <a:r>
              <a:rPr lang="en-US" dirty="0" err="1">
                <a:solidFill>
                  <a:schemeClr val="bg1"/>
                </a:solidFill>
                <a:hlinkClick r:id="rId7"/>
              </a:rPr>
              <a:t>Borecki</a:t>
            </a:r>
            <a:r>
              <a:rPr lang="en-US" dirty="0">
                <a:solidFill>
                  <a:schemeClr val="bg1"/>
                </a:solidFill>
                <a:hlinkClick r:id="rId7"/>
              </a:rPr>
              <a:t>, "Are </a:t>
            </a:r>
            <a:r>
              <a:rPr lang="en-US" dirty="0" err="1">
                <a:solidFill>
                  <a:schemeClr val="bg1"/>
                </a:solidFill>
                <a:hlinkClick r:id="rId7"/>
              </a:rPr>
              <a:t>Bikeshare</a:t>
            </a:r>
            <a:r>
              <a:rPr lang="en-US" dirty="0">
                <a:solidFill>
                  <a:schemeClr val="bg1"/>
                </a:solidFill>
                <a:hlinkClick r:id="rId7"/>
              </a:rPr>
              <a:t> Users Different from Regular Cyclists? A First Look at Short-Term Users, Annual Members, and Area Cyclists in the Washington, DC Region", Transportation Research Record Journal of the Transportation Research Board 2387(-1):112-119, DOI: 10.3141/2387-13, December 2013.</a:t>
            </a:r>
            <a:endParaRPr lang="en-US" dirty="0" smtClean="0">
              <a:solidFill>
                <a:schemeClr val="bg1"/>
              </a:solidFill>
            </a:endParaRPr>
          </a:p>
        </p:txBody>
      </p:sp>
    </p:spTree>
    <p:extLst>
      <p:ext uri="{BB962C8B-B14F-4D97-AF65-F5344CB8AC3E}">
        <p14:creationId xmlns:p14="http://schemas.microsoft.com/office/powerpoint/2010/main" val="175582681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71</a:t>
            </a:fld>
            <a:endParaRPr/>
          </a:p>
        </p:txBody>
      </p:sp>
      <p:sp>
        <p:nvSpPr>
          <p:cNvPr id="5" name="Google Shape;115;p14"/>
          <p:cNvSpPr txBox="1">
            <a:spLocks/>
          </p:cNvSpPr>
          <p:nvPr/>
        </p:nvSpPr>
        <p:spPr>
          <a:xfrm>
            <a:off x="1101374" y="339502"/>
            <a:ext cx="7503073" cy="446449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smtClean="0">
                <a:solidFill>
                  <a:schemeClr val="bg1"/>
                </a:solidFill>
              </a:rPr>
              <a:t>[20</a:t>
            </a:r>
            <a:r>
              <a:rPr lang="en-US" b="1" dirty="0">
                <a:solidFill>
                  <a:schemeClr val="bg1"/>
                </a:solidFill>
              </a:rPr>
              <a:t>] </a:t>
            </a:r>
            <a:r>
              <a:rPr lang="en-US" dirty="0">
                <a:solidFill>
                  <a:schemeClr val="bg1"/>
                </a:solidFill>
                <a:hlinkClick r:id="rId3"/>
              </a:rPr>
              <a:t>Carlos M. </a:t>
            </a:r>
            <a:r>
              <a:rPr lang="en-US" dirty="0" err="1">
                <a:solidFill>
                  <a:schemeClr val="bg1"/>
                </a:solidFill>
                <a:hlinkClick r:id="rId3"/>
              </a:rPr>
              <a:t>Vallez</a:t>
            </a:r>
            <a:r>
              <a:rPr lang="en-US" dirty="0">
                <a:solidFill>
                  <a:schemeClr val="bg1"/>
                </a:solidFill>
                <a:hlinkClick r:id="rId3"/>
              </a:rPr>
              <a:t>, Mario Castro, David Contreras, "Challenges and Opportunities in Dock-Based Bike-Sharing Rebalancing: A Systematic Review", Sustainability 2021, 13, 1829. https://doi.org/10.3390/su13041829, MDPI, February 2021.</a:t>
            </a:r>
            <a:endParaRPr lang="en-US" dirty="0" smtClean="0">
              <a:solidFill>
                <a:schemeClr val="bg1"/>
              </a:solidFill>
            </a:endParaRPr>
          </a:p>
        </p:txBody>
      </p:sp>
    </p:spTree>
    <p:extLst>
      <p:ext uri="{BB962C8B-B14F-4D97-AF65-F5344CB8AC3E}">
        <p14:creationId xmlns:p14="http://schemas.microsoft.com/office/powerpoint/2010/main" val="134525621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72</a:t>
            </a:fld>
            <a:endParaRPr/>
          </a:p>
        </p:txBody>
      </p:sp>
      <p:sp>
        <p:nvSpPr>
          <p:cNvPr id="330" name="Google Shape;330;p35"/>
          <p:cNvSpPr txBox="1">
            <a:spLocks noGrp="1"/>
          </p:cNvSpPr>
          <p:nvPr>
            <p:ph type="ctrTitle" idx="4294967295"/>
          </p:nvPr>
        </p:nvSpPr>
        <p:spPr>
          <a:xfrm>
            <a:off x="1033300" y="1583350"/>
            <a:ext cx="66726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a:solidFill>
                  <a:schemeClr val="accent1"/>
                </a:solidFill>
              </a:rPr>
              <a:t>THANKS!</a:t>
            </a:r>
            <a:endParaRPr sz="6000">
              <a:solidFill>
                <a:schemeClr val="accent1"/>
              </a:solidFill>
            </a:endParaRPr>
          </a:p>
        </p:txBody>
      </p:sp>
      <p:sp>
        <p:nvSpPr>
          <p:cNvPr id="331" name="Google Shape;331;p35"/>
          <p:cNvSpPr txBox="1">
            <a:spLocks noGrp="1"/>
          </p:cNvSpPr>
          <p:nvPr>
            <p:ph type="subTitle" idx="4294967295"/>
          </p:nvPr>
        </p:nvSpPr>
        <p:spPr>
          <a:xfrm>
            <a:off x="1033300" y="2630575"/>
            <a:ext cx="7571148" cy="1159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b="1" dirty="0">
                <a:solidFill>
                  <a:schemeClr val="lt1"/>
                </a:solidFill>
              </a:rPr>
              <a:t>Any questions?</a:t>
            </a:r>
            <a:endParaRPr sz="2400" b="1" dirty="0">
              <a:solidFill>
                <a:schemeClr val="lt1"/>
              </a:solidFill>
            </a:endParaRPr>
          </a:p>
          <a:p>
            <a:pPr marL="0" lvl="0" indent="0" algn="l" rtl="0">
              <a:spcBef>
                <a:spcPts val="600"/>
              </a:spcBef>
              <a:spcAft>
                <a:spcPts val="0"/>
              </a:spcAft>
              <a:buClr>
                <a:schemeClr val="dk1"/>
              </a:buClr>
              <a:buSzPts val="1100"/>
              <a:buFont typeface="Arial"/>
              <a:buNone/>
            </a:pPr>
            <a:r>
              <a:rPr lang="en" sz="2400" dirty="0">
                <a:solidFill>
                  <a:schemeClr val="lt1"/>
                </a:solidFill>
              </a:rPr>
              <a:t>You can find me at </a:t>
            </a:r>
            <a:r>
              <a:rPr lang="en" sz="2400" i="1" dirty="0" smtClean="0">
                <a:solidFill>
                  <a:schemeClr val="lt1"/>
                </a:solidFill>
              </a:rPr>
              <a:t>tamojit.roy2019@vitstudent.ac.in</a:t>
            </a:r>
            <a:endParaRPr sz="2400" b="1" i="1" dirty="0">
              <a:solidFill>
                <a:schemeClr val="lt1"/>
              </a:solidFill>
            </a:endParaRPr>
          </a:p>
        </p:txBody>
      </p:sp>
    </p:spTree>
    <p:extLst>
      <p:ext uri="{BB962C8B-B14F-4D97-AF65-F5344CB8AC3E}">
        <p14:creationId xmlns:p14="http://schemas.microsoft.com/office/powerpoint/2010/main" val="28533142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ctrTitle"/>
          </p:nvPr>
        </p:nvSpPr>
        <p:spPr>
          <a:xfrm>
            <a:off x="1043608" y="1131590"/>
            <a:ext cx="6927901" cy="180787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000" dirty="0" smtClean="0"/>
              <a:t>4. PROPOSED SYSTEM</a:t>
            </a:r>
            <a:endParaRPr sz="5000" dirty="0"/>
          </a:p>
        </p:txBody>
      </p:sp>
      <p:sp>
        <p:nvSpPr>
          <p:cNvPr id="133" name="Google Shape;133;p16"/>
          <p:cNvSpPr txBox="1">
            <a:spLocks noGrp="1"/>
          </p:cNvSpPr>
          <p:nvPr>
            <p:ph type="sldNum" idx="4294967295"/>
          </p:nvPr>
        </p:nvSpPr>
        <p:spPr>
          <a:xfrm>
            <a:off x="0" y="0"/>
            <a:ext cx="595313" cy="731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a:t>
            </a:fld>
            <a:endParaRPr/>
          </a:p>
        </p:txBody>
      </p:sp>
    </p:spTree>
    <p:extLst>
      <p:ext uri="{BB962C8B-B14F-4D97-AF65-F5344CB8AC3E}">
        <p14:creationId xmlns:p14="http://schemas.microsoft.com/office/powerpoint/2010/main" val="36855704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4.1 PROPOSED SYSTEM INTRODUCTION</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9</a:t>
            </a:fld>
            <a:endParaRPr/>
          </a:p>
        </p:txBody>
      </p:sp>
      <p:sp>
        <p:nvSpPr>
          <p:cNvPr id="6" name="Google Shape;115;p14"/>
          <p:cNvSpPr txBox="1">
            <a:spLocks noGrp="1"/>
          </p:cNvSpPr>
          <p:nvPr>
            <p:ph type="body" idx="1"/>
          </p:nvPr>
        </p:nvSpPr>
        <p:spPr>
          <a:xfrm>
            <a:off x="1101374" y="1349550"/>
            <a:ext cx="7503073" cy="345444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400" dirty="0" smtClean="0"/>
              <a:t>The study is based upon a comprehensive approach which tries to take all possible means for making sense out of data provided. It makes use of multifarious ways of forecasting time-series data. The study is not only limited to forecasting techniques but also aims to display vivid visualizations of the data using popular R libraries, python packages and other external software as well such as Tableau. Not only limited to the schemes mentioned before, this descriptive study targets to formulate schemes, recommendations, plans, personified subscriptions, etc. for the casual users i.e., the customers for converting them into dedicated users i.e. subscribers for boosting sales profits of the bike-share service providing company.</a:t>
            </a:r>
            <a:endParaRPr lang="en-US" sz="1400" dirty="0"/>
          </a:p>
        </p:txBody>
      </p:sp>
    </p:spTree>
    <p:extLst>
      <p:ext uri="{BB962C8B-B14F-4D97-AF65-F5344CB8AC3E}">
        <p14:creationId xmlns:p14="http://schemas.microsoft.com/office/powerpoint/2010/main" val="1352237983"/>
      </p:ext>
    </p:extLst>
  </p:cSld>
  <p:clrMapOvr>
    <a:masterClrMapping/>
  </p:clrMapOvr>
  <p:timing>
    <p:tnLst>
      <p:par>
        <p:cTn id="1" dur="indefinite" restart="never" nodeType="tmRoot"/>
      </p:par>
    </p:tnLst>
  </p:timing>
</p:sld>
</file>

<file path=ppt/theme/theme1.xml><?xml version="1.0" encoding="utf-8"?>
<a:theme xmlns:a="http://schemas.openxmlformats.org/drawingml/2006/main" name="William template">
  <a:themeElements>
    <a:clrScheme name="Custom 347">
      <a:dk1>
        <a:srgbClr val="222222"/>
      </a:dk1>
      <a:lt1>
        <a:srgbClr val="FFFFFF"/>
      </a:lt1>
      <a:dk2>
        <a:srgbClr val="666666"/>
      </a:dk2>
      <a:lt2>
        <a:srgbClr val="F3F3F3"/>
      </a:lt2>
      <a:accent1>
        <a:srgbClr val="FF8700"/>
      </a:accent1>
      <a:accent2>
        <a:srgbClr val="FFB840"/>
      </a:accent2>
      <a:accent3>
        <a:srgbClr val="333333"/>
      </a:accent3>
      <a:accent4>
        <a:srgbClr val="9B9796"/>
      </a:accent4>
      <a:accent5>
        <a:srgbClr val="C9C3BD"/>
      </a:accent5>
      <a:accent6>
        <a:srgbClr val="96C94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4425</TotalTime>
  <Words>4789</Words>
  <Application>Microsoft Office PowerPoint</Application>
  <PresentationFormat>On-screen Show (16:9)</PresentationFormat>
  <Paragraphs>396</Paragraphs>
  <Slides>72</Slides>
  <Notes>72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72</vt:i4>
      </vt:variant>
    </vt:vector>
  </HeadingPairs>
  <TitlesOfParts>
    <vt:vector size="77" baseType="lpstr">
      <vt:lpstr>Arial</vt:lpstr>
      <vt:lpstr>Dosis</vt:lpstr>
      <vt:lpstr>Roboto</vt:lpstr>
      <vt:lpstr>Open Sans</vt:lpstr>
      <vt:lpstr>William template</vt:lpstr>
      <vt:lpstr>TITLE : Divvy Bike-Share Analysis for Targeted Customer Marketing </vt:lpstr>
      <vt:lpstr>PowerPoint Presentation</vt:lpstr>
      <vt:lpstr>I. INTRODUCTION</vt:lpstr>
      <vt:lpstr>1. INTRODUCTION</vt:lpstr>
      <vt:lpstr>CONTD.</vt:lpstr>
      <vt:lpstr>2. PROBLEM STATEMENT</vt:lpstr>
      <vt:lpstr>3. RESEARCH OBJECTIVE</vt:lpstr>
      <vt:lpstr>4. PROPOSED SYSTEM</vt:lpstr>
      <vt:lpstr>4.1 PROPOSED SYSTEM INTRODUCTION</vt:lpstr>
      <vt:lpstr>4.2 PROPOSED SYSTEM DIAGRAM</vt:lpstr>
      <vt:lpstr>4.3 LIST OF MODULES</vt:lpstr>
      <vt:lpstr>CONTD.</vt:lpstr>
      <vt:lpstr>4.4 EXPLANATION OF ALL MODULES</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5. IMPLEMENTATION (TILL NOW)</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6. WHAT IS TO BE DONE NEXT</vt:lpstr>
      <vt:lpstr>TO BE DONE</vt:lpstr>
      <vt:lpstr>VI. GUIDE APPROVAL MAIL SNAPSHOT</vt:lpstr>
      <vt:lpstr>APPROVAL SNAPSHOT</vt:lpstr>
      <vt:lpstr>VIII. REFERENCES</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 Divvy Bike-Share Analysis for Targeted Customer Marketing </dc:title>
  <cp:lastModifiedBy>TAMOJIT</cp:lastModifiedBy>
  <cp:revision>84</cp:revision>
  <dcterms:modified xsi:type="dcterms:W3CDTF">2023-03-15T04:23:35Z</dcterms:modified>
</cp:coreProperties>
</file>